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Roboto"/>
      <p:regular r:id="rId49"/>
      <p:bold r:id="rId50"/>
      <p:italic r:id="rId51"/>
      <p:boldItalic r:id="rId52"/>
    </p:embeddedFont>
    <p:embeddedFont>
      <p:font typeface="Montserra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20">
          <p15:clr>
            <a:srgbClr val="A4A3A4"/>
          </p15:clr>
        </p15:guide>
        <p15:guide id="2" pos="5739">
          <p15:clr>
            <a:srgbClr val="A4A3A4"/>
          </p15:clr>
        </p15:guide>
        <p15:guide id="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37FCA0-CDF3-45C6-A22E-89911D41BBFA}">
  <a:tblStyle styleId="{3C37FCA0-CDF3-45C6-A22E-89911D41BBF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AEB2D18-80B4-4C0F-8627-C2CFDCA3667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20" orient="horz"/>
        <p:guide pos="5739"/>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Montserrat-regular.fntdata"/><Relationship Id="rId52" Type="http://schemas.openxmlformats.org/officeDocument/2006/relationships/font" Target="fonts/Roboto-boldItalic.fntdata"/><Relationship Id="rId11" Type="http://schemas.openxmlformats.org/officeDocument/2006/relationships/slide" Target="slides/slide4.xml"/><Relationship Id="rId55" Type="http://schemas.openxmlformats.org/officeDocument/2006/relationships/font" Target="fonts/Montserrat-italic.fntdata"/><Relationship Id="rId10" Type="http://schemas.openxmlformats.org/officeDocument/2006/relationships/slide" Target="slides/slide3.xml"/><Relationship Id="rId54" Type="http://schemas.openxmlformats.org/officeDocument/2006/relationships/font" Target="fonts/Montserrat-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Montserrat-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ac09a1d039_10_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1ac09a1d039_1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c09a1acb2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ac09a1acb2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ac09a1acb2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ac09a1acb2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ade654f05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ade654f05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c09a1d039_1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ac09a1d039_10_1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de654f05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de654f05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4893dd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4893dd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ade654f05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ade654f05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a4893dd6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a4893dd6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c09a1d0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c09a1d0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a4893dd65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a4893dd65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ac09a1d039_1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1ac09a1d039_1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7fca1afc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7fca1afc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4893dd6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a4893dd6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a4893dd6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a4893dd6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a4893dd6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a4893dd6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493ab87e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493ab87e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A4A4A"/>
                </a:solidFill>
                <a:highlight>
                  <a:srgbClr val="FFFFFF"/>
                </a:highlight>
              </a:rPr>
              <a:t>__init__ is one of the reserved methods in Python. In object oriented programming, it is known as a constructor. </a:t>
            </a:r>
            <a:endParaRPr sz="1200">
              <a:solidFill>
                <a:srgbClr val="4A4A4A"/>
              </a:solidFill>
              <a:highlight>
                <a:srgbClr val="FFFFFF"/>
              </a:highlight>
            </a:endParaRPr>
          </a:p>
          <a:p>
            <a:pPr indent="0" lvl="0" marL="0" rtl="0" algn="l">
              <a:spcBef>
                <a:spcPts val="0"/>
              </a:spcBef>
              <a:spcAft>
                <a:spcPts val="0"/>
              </a:spcAft>
              <a:buNone/>
            </a:pPr>
            <a:r>
              <a:rPr lang="en" sz="1200">
                <a:solidFill>
                  <a:srgbClr val="4A4A4A"/>
                </a:solidFill>
                <a:highlight>
                  <a:srgbClr val="FFFFFF"/>
                </a:highlight>
              </a:rPr>
              <a:t>The self in keyword in Python is used to all the instances in a class. By using the self keyword, one can easily access all the instances defined within a class, including its methods and attributes.</a:t>
            </a:r>
            <a:endParaRPr sz="1200">
              <a:solidFill>
                <a:srgbClr val="4A4A4A"/>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493ab87e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493ab87e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@Property is a built in function that returns </a:t>
            </a:r>
            <a:r>
              <a:rPr lang="en" sz="1350">
                <a:solidFill>
                  <a:schemeClr val="dk1"/>
                </a:solidFill>
                <a:highlight>
                  <a:srgbClr val="F9FAFC"/>
                </a:highlight>
              </a:rPr>
              <a:t>a </a:t>
            </a:r>
            <a:r>
              <a:rPr lang="en" sz="1050">
                <a:solidFill>
                  <a:schemeClr val="dk1"/>
                </a:solidFill>
                <a:highlight>
                  <a:srgbClr val="F9FAFC"/>
                </a:highlight>
                <a:latin typeface="Courier New"/>
                <a:ea typeface="Courier New"/>
                <a:cs typeface="Courier New"/>
                <a:sym typeface="Courier New"/>
              </a:rPr>
              <a:t>property</a:t>
            </a:r>
            <a:r>
              <a:rPr lang="en" sz="1350">
                <a:solidFill>
                  <a:schemeClr val="dk1"/>
                </a:solidFill>
                <a:highlight>
                  <a:srgbClr val="F9FAFC"/>
                </a:highlight>
              </a:rPr>
              <a:t> object.</a:t>
            </a:r>
            <a:endParaRPr sz="1350">
              <a:solidFill>
                <a:schemeClr val="dk1"/>
              </a:solidFill>
              <a:highlight>
                <a:srgbClr val="F9FAFC"/>
              </a:highlight>
            </a:endParaRPr>
          </a:p>
          <a:p>
            <a:pPr indent="0" lvl="0" marL="0" rtl="0" algn="l">
              <a:spcBef>
                <a:spcPts val="0"/>
              </a:spcBef>
              <a:spcAft>
                <a:spcPts val="0"/>
              </a:spcAft>
              <a:buNone/>
            </a:pPr>
            <a:r>
              <a:t/>
            </a:r>
            <a:endParaRPr sz="1350">
              <a:solidFill>
                <a:schemeClr val="dk1"/>
              </a:solidFill>
              <a:highlight>
                <a:srgbClr val="F9FAFC"/>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a493ab87e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a493ab87e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a4893dd65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a4893dd65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ac09a1acb2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ac09a1acb2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ac09a1d039_1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ac09a1d039_1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ac09a1d039_1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1ac09a1d039_10_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ade654f058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ade654f058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 - created on 2009 by BItCoin</a:t>
            </a:r>
            <a:endParaRPr/>
          </a:p>
          <a:p>
            <a:pPr indent="-298450" lvl="0" marL="457200" rtl="0" algn="l">
              <a:spcBef>
                <a:spcPts val="0"/>
              </a:spcBef>
              <a:spcAft>
                <a:spcPts val="0"/>
              </a:spcAft>
              <a:buSzPts val="1100"/>
              <a:buChar char="-"/>
            </a:pPr>
            <a:r>
              <a:rPr lang="en"/>
              <a:t> miners compete to </a:t>
            </a:r>
            <a:r>
              <a:rPr lang="en" sz="1200">
                <a:solidFill>
                  <a:schemeClr val="dk1"/>
                </a:solidFill>
                <a:highlight>
                  <a:srgbClr val="FFFFFF"/>
                </a:highlight>
              </a:rPr>
              <a:t>solve a complex computational puzzles  to produce the next block and broadcast it to the network, which is produced every 10 minutes. Then rewarded with 12.5 BTC</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Helps to protect the network against different types of attacks. Successful attack would require a lot of computational power and time. </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Cost of attack &gt; Potential reward for attacking the network</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Issue:</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Mining requires expensive computer hardware that consumes large amounts of power</a:t>
            </a:r>
            <a:endParaRPr sz="1200">
              <a:solidFill>
                <a:schemeClr val="dk1"/>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ade654f058_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ade654f058_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 - introduced in 2011</a:t>
            </a:r>
            <a:endParaRPr/>
          </a:p>
          <a:p>
            <a:pPr indent="-298450" lvl="0" marL="457200" rtl="0" algn="l">
              <a:spcBef>
                <a:spcPts val="0"/>
              </a:spcBef>
              <a:spcAft>
                <a:spcPts val="0"/>
              </a:spcAft>
              <a:buSzPts val="1100"/>
              <a:buChar char="-"/>
            </a:pPr>
            <a:r>
              <a:rPr lang="en" sz="1200">
                <a:solidFill>
                  <a:srgbClr val="373737"/>
                </a:solidFill>
                <a:highlight>
                  <a:srgbClr val="FFFFFF"/>
                </a:highlight>
              </a:rPr>
              <a:t>a validator is chosen randomly, based in part on how many coins they have locked up in the blockchain network. The size of the stake determines the chances for a node to be selected as the next validator</a:t>
            </a:r>
            <a:endParaRPr sz="1200">
              <a:solidFill>
                <a:srgbClr val="373737"/>
              </a:solidFill>
              <a:highlight>
                <a:srgbClr val="FFFFFF"/>
              </a:highlight>
            </a:endParaRPr>
          </a:p>
          <a:p>
            <a:pPr indent="0" lvl="0" marL="0" rtl="0" algn="l">
              <a:spcBef>
                <a:spcPts val="0"/>
              </a:spcBef>
              <a:spcAft>
                <a:spcPts val="0"/>
              </a:spcAft>
              <a:buNone/>
            </a:pPr>
            <a:r>
              <a:t/>
            </a:r>
            <a:endParaRPr sz="1200">
              <a:solidFill>
                <a:srgbClr val="373737"/>
              </a:solidFill>
              <a:highlight>
                <a:srgbClr val="FFFFFF"/>
              </a:highlight>
            </a:endParaRPr>
          </a:p>
          <a:p>
            <a:pPr indent="0" lvl="0" marL="0" rtl="0" algn="l">
              <a:spcBef>
                <a:spcPts val="0"/>
              </a:spcBef>
              <a:spcAft>
                <a:spcPts val="0"/>
              </a:spcAft>
              <a:buNone/>
            </a:pPr>
            <a:r>
              <a:rPr lang="en" sz="1200">
                <a:solidFill>
                  <a:srgbClr val="373737"/>
                </a:solidFill>
                <a:highlight>
                  <a:srgbClr val="FFFFFF"/>
                </a:highlight>
              </a:rPr>
              <a:t>2 Methods:</a:t>
            </a:r>
            <a:endParaRPr sz="1200">
              <a:solidFill>
                <a:srgbClr val="373737"/>
              </a:solidFill>
              <a:highlight>
                <a:srgbClr val="FFFFFF"/>
              </a:highlight>
            </a:endParaRPr>
          </a:p>
          <a:p>
            <a:pPr indent="0" lvl="0" marL="0" rtl="0" algn="l">
              <a:spcBef>
                <a:spcPts val="0"/>
              </a:spcBef>
              <a:spcAft>
                <a:spcPts val="0"/>
              </a:spcAft>
              <a:buNone/>
            </a:pPr>
            <a:r>
              <a:rPr lang="en" sz="1200">
                <a:solidFill>
                  <a:srgbClr val="373737"/>
                </a:solidFill>
                <a:highlight>
                  <a:srgbClr val="FFFFFF"/>
                </a:highlight>
              </a:rPr>
              <a:t>	Randomized Block Selection</a:t>
            </a:r>
            <a:endParaRPr sz="1200">
              <a:solidFill>
                <a:srgbClr val="373737"/>
              </a:solidFill>
              <a:highlight>
                <a:srgbClr val="FFFFFF"/>
              </a:highlight>
            </a:endParaRPr>
          </a:p>
          <a:p>
            <a:pPr indent="0" lvl="0" marL="0" rtl="0" algn="l">
              <a:spcBef>
                <a:spcPts val="0"/>
              </a:spcBef>
              <a:spcAft>
                <a:spcPts val="0"/>
              </a:spcAft>
              <a:buNone/>
            </a:pPr>
            <a:r>
              <a:rPr lang="en" sz="1200">
                <a:solidFill>
                  <a:srgbClr val="373737"/>
                </a:solidFill>
                <a:highlight>
                  <a:srgbClr val="FFFFFF"/>
                </a:highlight>
              </a:rPr>
              <a:t>		- validators are selected by looking for node with the combination of lowest hash value and highest stake</a:t>
            </a:r>
            <a:endParaRPr sz="1200">
              <a:solidFill>
                <a:srgbClr val="373737"/>
              </a:solidFill>
              <a:highlight>
                <a:srgbClr val="FFFFFF"/>
              </a:highlight>
            </a:endParaRPr>
          </a:p>
          <a:p>
            <a:pPr indent="0" lvl="0" marL="0" rtl="0" algn="l">
              <a:spcBef>
                <a:spcPts val="0"/>
              </a:spcBef>
              <a:spcAft>
                <a:spcPts val="0"/>
              </a:spcAft>
              <a:buNone/>
            </a:pPr>
            <a:r>
              <a:rPr lang="en" sz="1200">
                <a:solidFill>
                  <a:srgbClr val="373737"/>
                </a:solidFill>
                <a:highlight>
                  <a:srgbClr val="FFFFFF"/>
                </a:highlight>
              </a:rPr>
              <a:t>	</a:t>
            </a:r>
            <a:r>
              <a:rPr lang="en" sz="1200">
                <a:solidFill>
                  <a:srgbClr val="373737"/>
                </a:solidFill>
                <a:highlight>
                  <a:srgbClr val="FFFFFF"/>
                </a:highlight>
              </a:rPr>
              <a:t>Coin Age Selection</a:t>
            </a:r>
            <a:endParaRPr sz="1200">
              <a:solidFill>
                <a:srgbClr val="373737"/>
              </a:solidFill>
              <a:highlight>
                <a:srgbClr val="FFFFFF"/>
              </a:highlight>
            </a:endParaRPr>
          </a:p>
          <a:p>
            <a:pPr indent="0" lvl="0" marL="0" rtl="0" algn="l">
              <a:spcBef>
                <a:spcPts val="0"/>
              </a:spcBef>
              <a:spcAft>
                <a:spcPts val="0"/>
              </a:spcAft>
              <a:buNone/>
            </a:pPr>
            <a:r>
              <a:rPr lang="en" sz="1200">
                <a:solidFill>
                  <a:srgbClr val="373737"/>
                </a:solidFill>
                <a:highlight>
                  <a:srgbClr val="FFFFFF"/>
                </a:highlight>
              </a:rPr>
              <a:t>		- chooses nodes based on how long their coins have been staked for</a:t>
            </a:r>
            <a:endParaRPr sz="1200">
              <a:solidFill>
                <a:srgbClr val="373737"/>
              </a:solidFill>
              <a:highlight>
                <a:srgbClr val="FFFFFF"/>
              </a:highlight>
            </a:endParaRPr>
          </a:p>
          <a:p>
            <a:pPr indent="0" lvl="0" marL="0" rtl="0" algn="l">
              <a:spcBef>
                <a:spcPts val="0"/>
              </a:spcBef>
              <a:spcAft>
                <a:spcPts val="0"/>
              </a:spcAft>
              <a:buNone/>
            </a:pPr>
            <a:r>
              <a:rPr lang="en" sz="1200">
                <a:solidFill>
                  <a:srgbClr val="373737"/>
                </a:solidFill>
                <a:highlight>
                  <a:srgbClr val="FFFFFF"/>
                </a:highlight>
              </a:rPr>
              <a:t>			No. of days staked X No. of Coins staked</a:t>
            </a:r>
            <a:endParaRPr sz="1200">
              <a:solidFill>
                <a:srgbClr val="373737"/>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ade654f058_3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ade654f058_3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73737"/>
                </a:solidFill>
                <a:highlight>
                  <a:schemeClr val="lt1"/>
                </a:highlight>
              </a:rPr>
              <a:t>Randomized Block Selection</a:t>
            </a:r>
            <a:endParaRPr sz="1200">
              <a:solidFill>
                <a:srgbClr val="373737"/>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373737"/>
                </a:solidFill>
                <a:highlight>
                  <a:schemeClr val="lt1"/>
                </a:highlight>
              </a:rPr>
              <a:t>		- validators are selected by looking for node with the combination of lowest hash value and highest stake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ade654f058_3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ade654f058_3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373737"/>
                </a:solidFill>
                <a:highlight>
                  <a:schemeClr val="lt1"/>
                </a:highlight>
              </a:rPr>
              <a:t>Coin Age Selection</a:t>
            </a:r>
            <a:endParaRPr sz="1200">
              <a:solidFill>
                <a:srgbClr val="373737"/>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373737"/>
                </a:solidFill>
                <a:highlight>
                  <a:schemeClr val="lt1"/>
                </a:highlight>
              </a:rPr>
              <a:t>		- chooses nodes based on how long their coins have been staked for</a:t>
            </a:r>
            <a:endParaRPr sz="1200">
              <a:solidFill>
                <a:srgbClr val="373737"/>
              </a:solidFill>
              <a:highlight>
                <a:schemeClr val="lt1"/>
              </a:highlight>
            </a:endParaRPr>
          </a:p>
          <a:p>
            <a:pPr indent="0" lvl="0" marL="0" rtl="0" algn="l">
              <a:spcBef>
                <a:spcPts val="0"/>
              </a:spcBef>
              <a:spcAft>
                <a:spcPts val="0"/>
              </a:spcAft>
              <a:buNone/>
            </a:pPr>
            <a:r>
              <a:rPr lang="en" sz="1200">
                <a:solidFill>
                  <a:srgbClr val="373737"/>
                </a:solidFill>
                <a:highlight>
                  <a:schemeClr val="lt1"/>
                </a:highlight>
              </a:rPr>
              <a:t>			No. of days staked X No. of Coins staked</a:t>
            </a:r>
            <a:endParaRPr sz="1200">
              <a:solidFill>
                <a:srgbClr val="373737"/>
              </a:solidFill>
              <a:highlight>
                <a:schemeClr val="lt1"/>
              </a:highlight>
            </a:endParaRPr>
          </a:p>
          <a:p>
            <a:pPr indent="-304800" lvl="0" marL="457200" rtl="0" algn="l">
              <a:spcBef>
                <a:spcPts val="0"/>
              </a:spcBef>
              <a:spcAft>
                <a:spcPts val="0"/>
              </a:spcAft>
              <a:buClr>
                <a:srgbClr val="373737"/>
              </a:buClr>
              <a:buSzPts val="1200"/>
              <a:buChar char="-"/>
            </a:pPr>
            <a:r>
              <a:rPr lang="en" sz="1200">
                <a:solidFill>
                  <a:srgbClr val="373737"/>
                </a:solidFill>
                <a:highlight>
                  <a:schemeClr val="lt1"/>
                </a:highlight>
              </a:rPr>
              <a:t>Once the nodes has forged a block their coin age is reset to zero and must wait a certain amount of time</a:t>
            </a:r>
            <a:endParaRPr sz="1200">
              <a:solidFill>
                <a:srgbClr val="373737"/>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ade654f05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ade654f05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DPoS - closely resembles PoS with addition of strong community-based factor</a:t>
            </a:r>
            <a:endParaRPr/>
          </a:p>
          <a:p>
            <a:pPr indent="-298450" lvl="0" marL="457200" rtl="0" algn="l">
              <a:spcBef>
                <a:spcPts val="0"/>
              </a:spcBef>
              <a:spcAft>
                <a:spcPts val="0"/>
              </a:spcAft>
              <a:buSzPts val="1100"/>
              <a:buChar char="-"/>
            </a:pPr>
            <a:r>
              <a:rPr lang="en"/>
              <a:t>Requires community validation of any individual ownership take</a:t>
            </a:r>
            <a:endParaRPr/>
          </a:p>
          <a:p>
            <a:pPr indent="-298450" lvl="0" marL="457200" rtl="0" algn="l">
              <a:spcBef>
                <a:spcPts val="0"/>
              </a:spcBef>
              <a:spcAft>
                <a:spcPts val="0"/>
              </a:spcAft>
              <a:buSzPts val="1100"/>
              <a:buChar char="-"/>
            </a:pPr>
            <a:r>
              <a:rPr lang="en"/>
              <a:t>Miners of the network vote and elect delegates to validate the next block</a:t>
            </a:r>
            <a:endParaRPr/>
          </a:p>
          <a:p>
            <a:pPr indent="-298450" lvl="0" marL="457200" rtl="0" algn="l">
              <a:spcBef>
                <a:spcPts val="0"/>
              </a:spcBef>
              <a:spcAft>
                <a:spcPts val="0"/>
              </a:spcAft>
              <a:buSzPts val="1100"/>
              <a:buChar char="-"/>
            </a:pPr>
            <a:r>
              <a:rPr lang="en"/>
              <a:t>Each </a:t>
            </a:r>
            <a:r>
              <a:rPr lang="en"/>
              <a:t>stakeholder</a:t>
            </a:r>
            <a:r>
              <a:rPr lang="en"/>
              <a:t> gets no. of votes proportional to no. of coins they own</a:t>
            </a:r>
            <a:endParaRPr/>
          </a:p>
          <a:p>
            <a:pPr indent="-298450" lvl="0" marL="457200" rtl="0" algn="l">
              <a:spcBef>
                <a:spcPts val="0"/>
              </a:spcBef>
              <a:spcAft>
                <a:spcPts val="0"/>
              </a:spcAft>
              <a:buSzPts val="1100"/>
              <a:buChar char="-"/>
            </a:pPr>
            <a:r>
              <a:rPr lang="en"/>
              <a:t>Delegates take turns producing blocks every few seconds. Each delegate is scheduled to for a specific time slot</a:t>
            </a:r>
            <a:endParaRPr/>
          </a:p>
          <a:p>
            <a:pPr indent="-298450" lvl="0" marL="457200" rtl="0" algn="l">
              <a:spcBef>
                <a:spcPts val="0"/>
              </a:spcBef>
              <a:spcAft>
                <a:spcPts val="0"/>
              </a:spcAft>
              <a:buSzPts val="1100"/>
              <a:buChar char="-"/>
            </a:pPr>
            <a:r>
              <a:rPr lang="en"/>
              <a:t>Delegates will lose their reputation and will be quickly expelled and replaced by another delegate if he misbehave or constantly fails to produce a block</a:t>
            </a:r>
            <a:endParaRPr/>
          </a:p>
          <a:p>
            <a:pPr indent="0" lvl="0" marL="0" rtl="0" algn="l">
              <a:spcBef>
                <a:spcPts val="0"/>
              </a:spcBef>
              <a:spcAft>
                <a:spcPts val="0"/>
              </a:spcAft>
              <a:buNone/>
            </a:pPr>
            <a:r>
              <a:rPr lang="en"/>
              <a:t>Benefits:</a:t>
            </a:r>
            <a:endParaRPr/>
          </a:p>
          <a:p>
            <a:pPr indent="-298450" lvl="0" marL="457200" rtl="0" algn="l">
              <a:spcBef>
                <a:spcPts val="0"/>
              </a:spcBef>
              <a:spcAft>
                <a:spcPts val="0"/>
              </a:spcAft>
              <a:buSzPts val="1100"/>
              <a:buChar char="-"/>
            </a:pPr>
            <a:r>
              <a:rPr lang="en"/>
              <a:t>Faster than PoW and PoS</a:t>
            </a:r>
            <a:endParaRPr/>
          </a:p>
          <a:p>
            <a:pPr indent="-298450" lvl="0" marL="457200" rtl="0" algn="l">
              <a:spcBef>
                <a:spcPts val="0"/>
              </a:spcBef>
              <a:spcAft>
                <a:spcPts val="0"/>
              </a:spcAft>
              <a:buSzPts val="1100"/>
              <a:buChar char="-"/>
            </a:pPr>
            <a:r>
              <a:rPr lang="en"/>
              <a:t>Miners can perform his role in a truthful way using the incentive he has</a:t>
            </a:r>
            <a:endParaRPr/>
          </a:p>
          <a:p>
            <a:pPr indent="-298450" lvl="0" marL="457200" rtl="0" algn="l">
              <a:spcBef>
                <a:spcPts val="0"/>
              </a:spcBef>
              <a:spcAft>
                <a:spcPts val="0"/>
              </a:spcAft>
              <a:buSzPts val="1100"/>
              <a:buChar char="-"/>
            </a:pPr>
            <a:r>
              <a:rPr lang="en"/>
              <a:t>Specialized equipment not required</a:t>
            </a:r>
            <a:endParaRPr/>
          </a:p>
          <a:p>
            <a:pPr indent="-298450" lvl="0" marL="457200" rtl="0" algn="l">
              <a:spcBef>
                <a:spcPts val="0"/>
              </a:spcBef>
              <a:spcAft>
                <a:spcPts val="0"/>
              </a:spcAft>
              <a:buSzPts val="1100"/>
              <a:buChar char="-"/>
            </a:pPr>
            <a:r>
              <a:rPr lang="en"/>
              <a:t>Energy efficient</a:t>
            </a:r>
            <a:endParaRPr/>
          </a:p>
          <a:p>
            <a:pPr indent="-298450" lvl="0" marL="457200" rtl="0" algn="l">
              <a:spcBef>
                <a:spcPts val="0"/>
              </a:spcBef>
              <a:spcAft>
                <a:spcPts val="0"/>
              </a:spcAft>
              <a:buSzPts val="1100"/>
              <a:buChar char="-"/>
            </a:pPr>
            <a:r>
              <a:rPr lang="en"/>
              <a:t>Higher performance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ade654f058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ade654f058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PBFT - has primary and secondary nodes. The nodes work together to reach a consensus, making the system one of the solutions to the Byzantine General Problem</a:t>
            </a:r>
            <a:endParaRPr/>
          </a:p>
          <a:p>
            <a:pPr indent="-298450" lvl="0" marL="457200" rtl="0" algn="l">
              <a:spcBef>
                <a:spcPts val="0"/>
              </a:spcBef>
              <a:spcAft>
                <a:spcPts val="0"/>
              </a:spcAft>
              <a:buSzPts val="1100"/>
              <a:buChar char="-"/>
            </a:pPr>
            <a:r>
              <a:rPr lang="en"/>
              <a:t>Can handle 1 fault</a:t>
            </a:r>
            <a:endParaRPr/>
          </a:p>
          <a:p>
            <a:pPr indent="0" lvl="0" marL="0" rtl="0" algn="l">
              <a:spcBef>
                <a:spcPts val="0"/>
              </a:spcBef>
              <a:spcAft>
                <a:spcPts val="0"/>
              </a:spcAft>
              <a:buNone/>
            </a:pPr>
            <a:r>
              <a:rPr lang="en"/>
              <a:t>How it works:</a:t>
            </a:r>
            <a:endParaRPr/>
          </a:p>
          <a:p>
            <a:pPr indent="-298450" lvl="0" marL="457200" rtl="0" algn="l">
              <a:spcBef>
                <a:spcPts val="0"/>
              </a:spcBef>
              <a:spcAft>
                <a:spcPts val="0"/>
              </a:spcAft>
              <a:buSzPts val="1100"/>
              <a:buChar char="-"/>
            </a:pPr>
            <a:r>
              <a:rPr lang="en"/>
              <a:t>Client makes a request to the primary node</a:t>
            </a:r>
            <a:endParaRPr/>
          </a:p>
          <a:p>
            <a:pPr indent="-298450" lvl="0" marL="457200" rtl="0" algn="l">
              <a:spcBef>
                <a:spcPts val="0"/>
              </a:spcBef>
              <a:spcAft>
                <a:spcPts val="0"/>
              </a:spcAft>
              <a:buSzPts val="1100"/>
              <a:buChar char="-"/>
            </a:pPr>
            <a:r>
              <a:rPr lang="en"/>
              <a:t>Primary node broadcasts that request to the secondary nodes</a:t>
            </a:r>
            <a:endParaRPr/>
          </a:p>
          <a:p>
            <a:pPr indent="-298450" lvl="0" marL="457200" rtl="0" algn="l">
              <a:spcBef>
                <a:spcPts val="0"/>
              </a:spcBef>
              <a:spcAft>
                <a:spcPts val="0"/>
              </a:spcAft>
              <a:buSzPts val="1100"/>
              <a:buChar char="-"/>
            </a:pPr>
            <a:r>
              <a:rPr lang="en"/>
              <a:t>The nodes process the request, provide the service, and respond to the client</a:t>
            </a:r>
            <a:endParaRPr/>
          </a:p>
          <a:p>
            <a:pPr indent="-298450" lvl="0" marL="457200" rtl="0" algn="l">
              <a:spcBef>
                <a:spcPts val="0"/>
              </a:spcBef>
              <a:spcAft>
                <a:spcPts val="0"/>
              </a:spcAft>
              <a:buSzPts val="1100"/>
              <a:buChar char="-"/>
            </a:pPr>
            <a:r>
              <a:rPr lang="en"/>
              <a:t>The request is served successfully when the client receives “m+1” replies from different nodes in the network with the same result, where m is the maximum number of faulty nodes allowed.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Limitation:</a:t>
            </a:r>
            <a:endParaRPr/>
          </a:p>
          <a:p>
            <a:pPr indent="-298450" lvl="0" marL="457200" rtl="0" algn="l">
              <a:spcBef>
                <a:spcPts val="0"/>
              </a:spcBef>
              <a:spcAft>
                <a:spcPts val="0"/>
              </a:spcAft>
              <a:buSzPts val="1100"/>
              <a:buChar char="-"/>
            </a:pPr>
            <a:r>
              <a:rPr lang="en"/>
              <a:t>Can only work efficiently only when the number of nodes in the distributed network is small due to high communication overhead that increases exponentially with every extra node in the network.</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Messages contain seq no., signatures and useful metadata that lets nodes determine message’s validity</a:t>
            </a:r>
            <a:endParaRPr/>
          </a:p>
          <a:p>
            <a:pPr indent="0" lvl="0" marL="0" rtl="0" algn="l">
              <a:spcBef>
                <a:spcPts val="0"/>
              </a:spcBef>
              <a:spcAft>
                <a:spcPts val="0"/>
              </a:spcAft>
              <a:buNone/>
            </a:pPr>
            <a:r>
              <a:rPr lang="en"/>
              <a:t>Benefits:</a:t>
            </a:r>
            <a:endParaRPr/>
          </a:p>
          <a:p>
            <a:pPr indent="-301625" lvl="0" marL="609600" rtl="0" algn="l">
              <a:lnSpc>
                <a:spcPct val="156521"/>
              </a:lnSpc>
              <a:spcBef>
                <a:spcPts val="2400"/>
              </a:spcBef>
              <a:spcAft>
                <a:spcPts val="0"/>
              </a:spcAft>
              <a:buClr>
                <a:srgbClr val="445578"/>
              </a:buClr>
              <a:buSzPts val="1150"/>
              <a:buChar char="●"/>
            </a:pPr>
            <a:r>
              <a:rPr lang="en" sz="1150">
                <a:solidFill>
                  <a:srgbClr val="445578"/>
                </a:solidFill>
              </a:rPr>
              <a:t>A pBFT doesn’t require carrying out high mathematical computations like PoW.</a:t>
            </a:r>
            <a:endParaRPr sz="1150">
              <a:solidFill>
                <a:srgbClr val="445578"/>
              </a:solidFill>
            </a:endParaRPr>
          </a:p>
          <a:p>
            <a:pPr indent="-301625" lvl="0" marL="609600" rtl="0" algn="l">
              <a:lnSpc>
                <a:spcPct val="156521"/>
              </a:lnSpc>
              <a:spcBef>
                <a:spcPts val="0"/>
              </a:spcBef>
              <a:spcAft>
                <a:spcPts val="0"/>
              </a:spcAft>
              <a:buClr>
                <a:srgbClr val="445578"/>
              </a:buClr>
              <a:buSzPts val="1150"/>
              <a:buChar char="●"/>
            </a:pPr>
            <a:r>
              <a:rPr lang="en" sz="1150">
                <a:solidFill>
                  <a:srgbClr val="445578"/>
                </a:solidFill>
              </a:rPr>
              <a:t>It is an energy-efficient consensus model.</a:t>
            </a:r>
            <a:endParaRPr sz="1150">
              <a:solidFill>
                <a:srgbClr val="445578"/>
              </a:solidFill>
            </a:endParaRPr>
          </a:p>
          <a:p>
            <a:pPr indent="-301625" lvl="0" marL="609600" rtl="0" algn="l">
              <a:lnSpc>
                <a:spcPct val="156521"/>
              </a:lnSpc>
              <a:spcBef>
                <a:spcPts val="0"/>
              </a:spcBef>
              <a:spcAft>
                <a:spcPts val="0"/>
              </a:spcAft>
              <a:buClr>
                <a:srgbClr val="445578"/>
              </a:buClr>
              <a:buSzPts val="1150"/>
              <a:buChar char="●"/>
            </a:pPr>
            <a:r>
              <a:rPr lang="en" sz="1150">
                <a:solidFill>
                  <a:srgbClr val="445578"/>
                </a:solidFill>
              </a:rPr>
              <a:t> A block of transactions here does not need to follow multiple confirmations by each node. Hence, it requires less time.</a:t>
            </a:r>
            <a:endParaRPr sz="1150">
              <a:solidFill>
                <a:srgbClr val="445578"/>
              </a:solidFill>
            </a:endParaRPr>
          </a:p>
          <a:p>
            <a:pPr indent="-301625" lvl="0" marL="609600" rtl="0" algn="l">
              <a:lnSpc>
                <a:spcPct val="156521"/>
              </a:lnSpc>
              <a:spcBef>
                <a:spcPts val="0"/>
              </a:spcBef>
              <a:spcAft>
                <a:spcPts val="0"/>
              </a:spcAft>
              <a:buClr>
                <a:srgbClr val="445578"/>
              </a:buClr>
              <a:buSzPts val="1150"/>
              <a:buChar char="●"/>
            </a:pPr>
            <a:r>
              <a:rPr lang="en" sz="1150">
                <a:solidFill>
                  <a:srgbClr val="445578"/>
                </a:solidFill>
              </a:rPr>
              <a:t>As pBFT requires every node to participate and serves the client request, each node gets the reward. Hence low reward variance between each node.</a:t>
            </a:r>
            <a:endParaRPr sz="1150">
              <a:solidFill>
                <a:srgbClr val="445578"/>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ac09a1d039_1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ac09a1d039_1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Validators take turns proposing blocks of transaction and voting on them.</a:t>
            </a:r>
            <a:endParaRPr/>
          </a:p>
          <a:p>
            <a:pPr indent="-298450" lvl="0" marL="457200" rtl="0" algn="l">
              <a:lnSpc>
                <a:spcPct val="100000"/>
              </a:lnSpc>
              <a:spcBef>
                <a:spcPts val="0"/>
              </a:spcBef>
              <a:spcAft>
                <a:spcPts val="0"/>
              </a:spcAft>
              <a:buSzPts val="1100"/>
              <a:buChar char="-"/>
            </a:pPr>
            <a:r>
              <a:rPr lang="en"/>
              <a:t>A block is committed when more than ⅔ of validators pre-commit for the same block in the same round</a:t>
            </a:r>
            <a:endParaRPr/>
          </a:p>
          <a:p>
            <a:pPr indent="-298450" lvl="0" marL="457200" rtl="0" algn="l">
              <a:lnSpc>
                <a:spcPct val="100000"/>
              </a:lnSpc>
              <a:spcBef>
                <a:spcPts val="0"/>
              </a:spcBef>
              <a:spcAft>
                <a:spcPts val="0"/>
              </a:spcAft>
              <a:buSzPts val="1100"/>
              <a:buChar char="-"/>
            </a:pPr>
            <a:r>
              <a:rPr lang="en"/>
              <a:t>When ⅔ of the validators pre-commit on the same block it’s called Polka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Reasons of failure to commit a block:</a:t>
            </a:r>
            <a:endParaRPr/>
          </a:p>
          <a:p>
            <a:pPr indent="-298450" lvl="0" marL="457200" rtl="0" algn="l">
              <a:lnSpc>
                <a:spcPct val="100000"/>
              </a:lnSpc>
              <a:spcBef>
                <a:spcPts val="0"/>
              </a:spcBef>
              <a:spcAft>
                <a:spcPts val="0"/>
              </a:spcAft>
              <a:buSzPts val="1100"/>
              <a:buChar char="-"/>
            </a:pPr>
            <a:r>
              <a:rPr lang="en"/>
              <a:t>Current proposer is offline</a:t>
            </a:r>
            <a:endParaRPr/>
          </a:p>
          <a:p>
            <a:pPr indent="-298450" lvl="0" marL="457200" rtl="0" algn="l">
              <a:lnSpc>
                <a:spcPct val="100000"/>
              </a:lnSpc>
              <a:spcBef>
                <a:spcPts val="0"/>
              </a:spcBef>
              <a:spcAft>
                <a:spcPts val="0"/>
              </a:spcAft>
              <a:buSzPts val="1100"/>
              <a:buChar char="-"/>
            </a:pPr>
            <a:r>
              <a:rPr lang="en"/>
              <a:t>Slow network</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ac09a1d039_1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ac09a1d039_1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ade654f05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ade654f05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ade654f058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ade654f058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ac09a1acb2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ac09a1acb2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ade654f05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ade654f05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ade654f058_4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ade654f058_4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ac09a1d039_1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ac09a1d039_10_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c09a1d039_1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1ac09a1d039_1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Previous Hash block - 256 bit hash value that points to the prev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Merkle tree root - hash value of all the transactions in the block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Timestamp - indicates when the block is created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Nonce - 4 byte field usually start with 0 and increases for every hash calculation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ac09a1d039_1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ac09a1d039_1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ade654f05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ade654f05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ac09a1d039_1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1ac09a1d039_10_1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body"/>
          </p:nvPr>
        </p:nvSpPr>
        <p:spPr>
          <a:xfrm>
            <a:off x="1022350" y="1485900"/>
            <a:ext cx="7772400" cy="3086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11"/>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53" name="Google Shape;5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2"/>
          <p:cNvSpPr txBox="1"/>
          <p:nvPr>
            <p:ph type="ctrTitle"/>
          </p:nvPr>
        </p:nvSpPr>
        <p:spPr>
          <a:xfrm>
            <a:off x="685800" y="1597819"/>
            <a:ext cx="7772400" cy="1102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440"/>
              </a:spcBef>
              <a:spcAft>
                <a:spcPts val="0"/>
              </a:spcAft>
              <a:buClr>
                <a:schemeClr val="dk1"/>
              </a:buClr>
              <a:buSzPts val="2200"/>
              <a:buFont typeface="Arial"/>
              <a:buNone/>
              <a:defRPr/>
            </a:lvl1pPr>
            <a:lvl2pPr lvl="1" algn="ctr">
              <a:spcBef>
                <a:spcPts val="400"/>
              </a:spcBef>
              <a:spcAft>
                <a:spcPts val="0"/>
              </a:spcAft>
              <a:buClr>
                <a:schemeClr val="dk1"/>
              </a:buClr>
              <a:buSzPts val="2000"/>
              <a:buFont typeface="Arial"/>
              <a:buNone/>
              <a:defRPr/>
            </a:lvl2pPr>
            <a:lvl3pPr lvl="2" algn="ctr">
              <a:spcBef>
                <a:spcPts val="360"/>
              </a:spcBef>
              <a:spcAft>
                <a:spcPts val="0"/>
              </a:spcAft>
              <a:buClr>
                <a:schemeClr val="dk1"/>
              </a:buClr>
              <a:buSzPts val="1800"/>
              <a:buFont typeface="Arial"/>
              <a:buNone/>
              <a:defRPr/>
            </a:lvl3pPr>
            <a:lvl4pPr lvl="3" algn="ctr">
              <a:spcBef>
                <a:spcPts val="320"/>
              </a:spcBef>
              <a:spcAft>
                <a:spcPts val="0"/>
              </a:spcAft>
              <a:buClr>
                <a:schemeClr val="dk1"/>
              </a:buClr>
              <a:buSzPts val="1600"/>
              <a:buFont typeface="Arial"/>
              <a:buNone/>
              <a:defRPr/>
            </a:lvl4pPr>
            <a:lvl5pPr lvl="4" algn="ctr">
              <a:spcBef>
                <a:spcPts val="280"/>
              </a:spcBef>
              <a:spcAft>
                <a:spcPts val="0"/>
              </a:spcAft>
              <a:buClr>
                <a:schemeClr val="dk1"/>
              </a:buClr>
              <a:buSzPts val="1400"/>
              <a:buFont typeface="Arial"/>
              <a:buNone/>
              <a:defRPr/>
            </a:lvl5pPr>
            <a:lvl6pPr lvl="5" algn="ctr">
              <a:spcBef>
                <a:spcPts val="280"/>
              </a:spcBef>
              <a:spcAft>
                <a:spcPts val="0"/>
              </a:spcAft>
              <a:buClr>
                <a:schemeClr val="dk1"/>
              </a:buClr>
              <a:buSzPts val="1400"/>
              <a:buFont typeface="Arial"/>
              <a:buNone/>
              <a:defRPr/>
            </a:lvl6pPr>
            <a:lvl7pPr lvl="6" algn="ctr">
              <a:spcBef>
                <a:spcPts val="280"/>
              </a:spcBef>
              <a:spcAft>
                <a:spcPts val="0"/>
              </a:spcAft>
              <a:buClr>
                <a:schemeClr val="dk1"/>
              </a:buClr>
              <a:buSzPts val="1400"/>
              <a:buFont typeface="Arial"/>
              <a:buNone/>
              <a:defRPr/>
            </a:lvl7pPr>
            <a:lvl8pPr lvl="7" algn="ctr">
              <a:spcBef>
                <a:spcPts val="280"/>
              </a:spcBef>
              <a:spcAft>
                <a:spcPts val="0"/>
              </a:spcAft>
              <a:buClr>
                <a:schemeClr val="dk1"/>
              </a:buClr>
              <a:buSzPts val="1400"/>
              <a:buFont typeface="Arial"/>
              <a:buNone/>
              <a:defRPr/>
            </a:lvl8pPr>
            <a:lvl9pPr lvl="8" algn="ctr">
              <a:spcBef>
                <a:spcPts val="280"/>
              </a:spcBef>
              <a:spcAft>
                <a:spcPts val="0"/>
              </a:spcAft>
              <a:buClr>
                <a:schemeClr val="dk1"/>
              </a:buClr>
              <a:buSzPts val="1400"/>
              <a:buFont typeface="Arial"/>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4"/>
          <p:cNvSpPr txBox="1"/>
          <p:nvPr>
            <p:ph type="ctrTitle"/>
          </p:nvPr>
        </p:nvSpPr>
        <p:spPr>
          <a:xfrm>
            <a:off x="685800" y="1597819"/>
            <a:ext cx="7772400" cy="1102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4"/>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40"/>
              </a:spcBef>
              <a:spcAft>
                <a:spcPts val="0"/>
              </a:spcAft>
              <a:buClr>
                <a:schemeClr val="dk1"/>
              </a:buClr>
              <a:buSzPts val="2200"/>
              <a:buFont typeface="Arial"/>
              <a:buNone/>
              <a:defRPr/>
            </a:lvl1pPr>
            <a:lvl2pPr lvl="1" algn="ctr">
              <a:lnSpc>
                <a:spcPct val="100000"/>
              </a:lnSpc>
              <a:spcBef>
                <a:spcPts val="400"/>
              </a:spcBef>
              <a:spcAft>
                <a:spcPts val="0"/>
              </a:spcAft>
              <a:buClr>
                <a:schemeClr val="dk1"/>
              </a:buClr>
              <a:buSzPts val="2000"/>
              <a:buFont typeface="Arial"/>
              <a:buNone/>
              <a:defRPr/>
            </a:lvl2pPr>
            <a:lvl3pPr lvl="2" algn="ctr">
              <a:lnSpc>
                <a:spcPct val="100000"/>
              </a:lnSpc>
              <a:spcBef>
                <a:spcPts val="360"/>
              </a:spcBef>
              <a:spcAft>
                <a:spcPts val="0"/>
              </a:spcAft>
              <a:buClr>
                <a:schemeClr val="dk1"/>
              </a:buClr>
              <a:buSzPts val="1800"/>
              <a:buFont typeface="Arial"/>
              <a:buNone/>
              <a:defRPr/>
            </a:lvl3pPr>
            <a:lvl4pPr lvl="3" algn="ctr">
              <a:lnSpc>
                <a:spcPct val="100000"/>
              </a:lnSpc>
              <a:spcBef>
                <a:spcPts val="320"/>
              </a:spcBef>
              <a:spcAft>
                <a:spcPts val="0"/>
              </a:spcAft>
              <a:buClr>
                <a:schemeClr val="dk1"/>
              </a:buClr>
              <a:buSzPts val="1600"/>
              <a:buFont typeface="Arial"/>
              <a:buNone/>
              <a:defRPr/>
            </a:lvl4pPr>
            <a:lvl5pPr lvl="4" algn="ctr">
              <a:lnSpc>
                <a:spcPct val="100000"/>
              </a:lnSpc>
              <a:spcBef>
                <a:spcPts val="280"/>
              </a:spcBef>
              <a:spcAft>
                <a:spcPts val="0"/>
              </a:spcAft>
              <a:buClr>
                <a:schemeClr val="dk1"/>
              </a:buClr>
              <a:buSzPts val="1400"/>
              <a:buFont typeface="Arial"/>
              <a:buNone/>
              <a:defRPr/>
            </a:lvl5pPr>
            <a:lvl6pPr lvl="5" algn="ctr">
              <a:lnSpc>
                <a:spcPct val="100000"/>
              </a:lnSpc>
              <a:spcBef>
                <a:spcPts val="280"/>
              </a:spcBef>
              <a:spcAft>
                <a:spcPts val="0"/>
              </a:spcAft>
              <a:buClr>
                <a:schemeClr val="dk1"/>
              </a:buClr>
              <a:buSzPts val="1400"/>
              <a:buFont typeface="Arial"/>
              <a:buNone/>
              <a:defRPr/>
            </a:lvl6pPr>
            <a:lvl7pPr lvl="6" algn="ctr">
              <a:lnSpc>
                <a:spcPct val="100000"/>
              </a:lnSpc>
              <a:spcBef>
                <a:spcPts val="280"/>
              </a:spcBef>
              <a:spcAft>
                <a:spcPts val="0"/>
              </a:spcAft>
              <a:buClr>
                <a:schemeClr val="dk1"/>
              </a:buClr>
              <a:buSzPts val="1400"/>
              <a:buFont typeface="Arial"/>
              <a:buNone/>
              <a:defRPr/>
            </a:lvl7pPr>
            <a:lvl8pPr lvl="7" algn="ctr">
              <a:lnSpc>
                <a:spcPct val="100000"/>
              </a:lnSpc>
              <a:spcBef>
                <a:spcPts val="280"/>
              </a:spcBef>
              <a:spcAft>
                <a:spcPts val="0"/>
              </a:spcAft>
              <a:buClr>
                <a:schemeClr val="dk1"/>
              </a:buClr>
              <a:buSzPts val="1400"/>
              <a:buFont typeface="Arial"/>
              <a:buNone/>
              <a:defRPr/>
            </a:lvl8pPr>
            <a:lvl9pPr lvl="8" algn="ctr">
              <a:lnSpc>
                <a:spcPct val="100000"/>
              </a:lnSpc>
              <a:spcBef>
                <a:spcPts val="280"/>
              </a:spcBef>
              <a:spcAft>
                <a:spcPts val="0"/>
              </a:spcAft>
              <a:buClr>
                <a:schemeClr val="dk1"/>
              </a:buClr>
              <a:buSzPts val="1400"/>
              <a:buFont typeface="Arial"/>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5"/>
          <p:cNvSpPr txBox="1"/>
          <p:nvPr>
            <p:ph idx="1" type="body"/>
          </p:nvPr>
        </p:nvSpPr>
        <p:spPr>
          <a:xfrm>
            <a:off x="1022350" y="1485900"/>
            <a:ext cx="7772400" cy="30861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17"/>
          <p:cNvSpPr txBox="1"/>
          <p:nvPr>
            <p:ph type="title"/>
          </p:nvPr>
        </p:nvSpPr>
        <p:spPr>
          <a:xfrm rot="5400000">
            <a:off x="5879500" y="1656760"/>
            <a:ext cx="3887400" cy="19431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7"/>
          <p:cNvSpPr txBox="1"/>
          <p:nvPr>
            <p:ph idx="1" type="body"/>
          </p:nvPr>
        </p:nvSpPr>
        <p:spPr>
          <a:xfrm rot="5400000">
            <a:off x="1917100" y="-210140"/>
            <a:ext cx="3887400" cy="56769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8"/>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 type="body"/>
          </p:nvPr>
        </p:nvSpPr>
        <p:spPr>
          <a:xfrm rot="5400000">
            <a:off x="3365500" y="-857250"/>
            <a:ext cx="3086100" cy="7772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9" name="Google Shape;79;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19"/>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9"/>
          <p:cNvSpPr/>
          <p:nvPr>
            <p:ph idx="2" type="pic"/>
          </p:nvPr>
        </p:nvSpPr>
        <p:spPr>
          <a:xfrm>
            <a:off x="1792288" y="459581"/>
            <a:ext cx="5486400" cy="3086100"/>
          </a:xfrm>
          <a:prstGeom prst="rect">
            <a:avLst/>
          </a:prstGeom>
          <a:noFill/>
          <a:ln>
            <a:noFill/>
          </a:ln>
        </p:spPr>
      </p:sp>
      <p:sp>
        <p:nvSpPr>
          <p:cNvPr id="83" name="Google Shape;83;p19"/>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84" name="Google Shape;84;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sp>
        <p:nvSpPr>
          <p:cNvPr id="86" name="Google Shape;86;p20"/>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0"/>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100000"/>
              </a:lnSpc>
              <a:spcBef>
                <a:spcPts val="400"/>
              </a:spcBef>
              <a:spcAft>
                <a:spcPts val="0"/>
              </a:spcAft>
              <a:buClr>
                <a:schemeClr val="dk1"/>
              </a:buClr>
              <a:buSzPts val="2000"/>
              <a:buFont typeface="Arial"/>
              <a:buChar char="»"/>
              <a:defRPr sz="2000"/>
            </a:lvl6pPr>
            <a:lvl7pPr indent="-355600" lvl="6" marL="3200400" algn="l">
              <a:lnSpc>
                <a:spcPct val="100000"/>
              </a:lnSpc>
              <a:spcBef>
                <a:spcPts val="400"/>
              </a:spcBef>
              <a:spcAft>
                <a:spcPts val="0"/>
              </a:spcAft>
              <a:buClr>
                <a:schemeClr val="dk1"/>
              </a:buClr>
              <a:buSzPts val="2000"/>
              <a:buFont typeface="Arial"/>
              <a:buChar char="»"/>
              <a:defRPr sz="2000"/>
            </a:lvl7pPr>
            <a:lvl8pPr indent="-355600" lvl="7" marL="3657600" algn="l">
              <a:lnSpc>
                <a:spcPct val="100000"/>
              </a:lnSpc>
              <a:spcBef>
                <a:spcPts val="400"/>
              </a:spcBef>
              <a:spcAft>
                <a:spcPts val="0"/>
              </a:spcAft>
              <a:buClr>
                <a:schemeClr val="dk1"/>
              </a:buClr>
              <a:buSzPts val="2000"/>
              <a:buFont typeface="Arial"/>
              <a:buChar char="»"/>
              <a:defRPr sz="2000"/>
            </a:lvl8pPr>
            <a:lvl9pPr indent="-355600" lvl="8" marL="4114800" algn="l">
              <a:lnSpc>
                <a:spcPct val="100000"/>
              </a:lnSpc>
              <a:spcBef>
                <a:spcPts val="400"/>
              </a:spcBef>
              <a:spcAft>
                <a:spcPts val="0"/>
              </a:spcAft>
              <a:buClr>
                <a:schemeClr val="dk1"/>
              </a:buClr>
              <a:buSzPts val="2000"/>
              <a:buFont typeface="Arial"/>
              <a:buChar char="»"/>
              <a:defRPr sz="2000"/>
            </a:lvl9pPr>
          </a:lstStyle>
          <a:p/>
        </p:txBody>
      </p:sp>
      <p:sp>
        <p:nvSpPr>
          <p:cNvPr id="88" name="Google Shape;88;p20"/>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89" name="Google Shape;89;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21"/>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 name="Shape 15"/>
        <p:cNvGrpSpPr/>
        <p:nvPr/>
      </p:nvGrpSpPr>
      <p:grpSpPr>
        <a:xfrm>
          <a:off x="0" y="0"/>
          <a:ext cx="0" cy="0"/>
          <a:chOff x="0" y="0"/>
          <a:chExt cx="0" cy="0"/>
        </a:xfrm>
      </p:grpSpPr>
      <p:sp>
        <p:nvSpPr>
          <p:cNvPr id="16" name="Google Shape;16;p3"/>
          <p:cNvSpPr txBox="1"/>
          <p:nvPr>
            <p:ph type="title"/>
          </p:nvPr>
        </p:nvSpPr>
        <p:spPr>
          <a:xfrm rot="5400000">
            <a:off x="5879500" y="1656760"/>
            <a:ext cx="3887400" cy="19431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 type="body"/>
          </p:nvPr>
        </p:nvSpPr>
        <p:spPr>
          <a:xfrm rot="5400000">
            <a:off x="1917100" y="-210140"/>
            <a:ext cx="3887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 name="Shape 93"/>
        <p:cNvGrpSpPr/>
        <p:nvPr/>
      </p:nvGrpSpPr>
      <p:grpSpPr>
        <a:xfrm>
          <a:off x="0" y="0"/>
          <a:ext cx="0" cy="0"/>
          <a:chOff x="0" y="0"/>
          <a:chExt cx="0" cy="0"/>
        </a:xfrm>
      </p:grpSpPr>
      <p:sp>
        <p:nvSpPr>
          <p:cNvPr id="94" name="Google Shape;94;p22"/>
          <p:cNvSpPr txBox="1"/>
          <p:nvPr>
            <p:ph type="title"/>
          </p:nvPr>
        </p:nvSpPr>
        <p:spPr>
          <a:xfrm>
            <a:off x="457200" y="205978"/>
            <a:ext cx="82296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2"/>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96" name="Google Shape;96;p22"/>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97" name="Google Shape;97;p22"/>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98" name="Google Shape;98;p22"/>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99" name="Google Shape;99;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0" name="Shape 100"/>
        <p:cNvGrpSpPr/>
        <p:nvPr/>
      </p:nvGrpSpPr>
      <p:grpSpPr>
        <a:xfrm>
          <a:off x="0" y="0"/>
          <a:ext cx="0" cy="0"/>
          <a:chOff x="0" y="0"/>
          <a:chExt cx="0" cy="0"/>
        </a:xfrm>
      </p:grpSpPr>
      <p:sp>
        <p:nvSpPr>
          <p:cNvPr id="101" name="Google Shape;101;p23"/>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3"/>
          <p:cNvSpPr txBox="1"/>
          <p:nvPr>
            <p:ph idx="1" type="body"/>
          </p:nvPr>
        </p:nvSpPr>
        <p:spPr>
          <a:xfrm>
            <a:off x="1022350" y="1485900"/>
            <a:ext cx="3810000" cy="308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103" name="Google Shape;103;p23"/>
          <p:cNvSpPr txBox="1"/>
          <p:nvPr>
            <p:ph idx="2" type="body"/>
          </p:nvPr>
        </p:nvSpPr>
        <p:spPr>
          <a:xfrm>
            <a:off x="4984750" y="1485900"/>
            <a:ext cx="3810000" cy="30861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104" name="Google Shape;104;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 name="Shape 105"/>
        <p:cNvGrpSpPr/>
        <p:nvPr/>
      </p:nvGrpSpPr>
      <p:grpSpPr>
        <a:xfrm>
          <a:off x="0" y="0"/>
          <a:ext cx="0" cy="0"/>
          <a:chOff x="0" y="0"/>
          <a:chExt cx="0" cy="0"/>
        </a:xfrm>
      </p:grpSpPr>
      <p:sp>
        <p:nvSpPr>
          <p:cNvPr id="106" name="Google Shape;106;p24"/>
          <p:cNvSpPr txBox="1"/>
          <p:nvPr>
            <p:ph type="title"/>
          </p:nvPr>
        </p:nvSpPr>
        <p:spPr>
          <a:xfrm>
            <a:off x="722313" y="3305175"/>
            <a:ext cx="7772400" cy="10215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4"/>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dk1"/>
              </a:buClr>
              <a:buSzPts val="2000"/>
              <a:buFont typeface="Arial"/>
              <a:buNone/>
              <a:defRPr sz="2000"/>
            </a:lvl1pPr>
            <a:lvl2pPr indent="-228600" lvl="1" marL="914400" algn="l">
              <a:lnSpc>
                <a:spcPct val="100000"/>
              </a:lnSpc>
              <a:spcBef>
                <a:spcPts val="360"/>
              </a:spcBef>
              <a:spcAft>
                <a:spcPts val="0"/>
              </a:spcAft>
              <a:buClr>
                <a:schemeClr val="dk1"/>
              </a:buClr>
              <a:buSzPts val="1800"/>
              <a:buFont typeface="Arial"/>
              <a:buNone/>
              <a:defRPr sz="1800"/>
            </a:lvl2pPr>
            <a:lvl3pPr indent="-228600" lvl="2" marL="1371600" algn="l">
              <a:lnSpc>
                <a:spcPct val="100000"/>
              </a:lnSpc>
              <a:spcBef>
                <a:spcPts val="320"/>
              </a:spcBef>
              <a:spcAft>
                <a:spcPts val="0"/>
              </a:spcAft>
              <a:buClr>
                <a:schemeClr val="dk1"/>
              </a:buClr>
              <a:buSzPts val="1600"/>
              <a:buFont typeface="Arial"/>
              <a:buNone/>
              <a:defRPr sz="1600"/>
            </a:lvl3pPr>
            <a:lvl4pPr indent="-228600" lvl="3" marL="1828800" algn="l">
              <a:lnSpc>
                <a:spcPct val="100000"/>
              </a:lnSpc>
              <a:spcBef>
                <a:spcPts val="280"/>
              </a:spcBef>
              <a:spcAft>
                <a:spcPts val="0"/>
              </a:spcAft>
              <a:buClr>
                <a:schemeClr val="dk1"/>
              </a:buClr>
              <a:buSzPts val="1400"/>
              <a:buFont typeface="Arial"/>
              <a:buNone/>
              <a:defRPr sz="1400"/>
            </a:lvl4pPr>
            <a:lvl5pPr indent="-228600" lvl="4" marL="2286000" algn="l">
              <a:lnSpc>
                <a:spcPct val="100000"/>
              </a:lnSpc>
              <a:spcBef>
                <a:spcPts val="280"/>
              </a:spcBef>
              <a:spcAft>
                <a:spcPts val="0"/>
              </a:spcAft>
              <a:buClr>
                <a:schemeClr val="dk1"/>
              </a:buClr>
              <a:buSzPts val="1400"/>
              <a:buFont typeface="Arial"/>
              <a:buNone/>
              <a:defRPr sz="1400"/>
            </a:lvl5pPr>
            <a:lvl6pPr indent="-228600" lvl="5" marL="2743200" algn="l">
              <a:lnSpc>
                <a:spcPct val="100000"/>
              </a:lnSpc>
              <a:spcBef>
                <a:spcPts val="280"/>
              </a:spcBef>
              <a:spcAft>
                <a:spcPts val="0"/>
              </a:spcAft>
              <a:buClr>
                <a:schemeClr val="dk1"/>
              </a:buClr>
              <a:buSzPts val="1400"/>
              <a:buFont typeface="Arial"/>
              <a:buNone/>
              <a:defRPr sz="1400"/>
            </a:lvl6pPr>
            <a:lvl7pPr indent="-228600" lvl="6" marL="3200400" algn="l">
              <a:lnSpc>
                <a:spcPct val="100000"/>
              </a:lnSpc>
              <a:spcBef>
                <a:spcPts val="280"/>
              </a:spcBef>
              <a:spcAft>
                <a:spcPts val="0"/>
              </a:spcAft>
              <a:buClr>
                <a:schemeClr val="dk1"/>
              </a:buClr>
              <a:buSzPts val="1400"/>
              <a:buFont typeface="Arial"/>
              <a:buNone/>
              <a:defRPr sz="1400"/>
            </a:lvl7pPr>
            <a:lvl8pPr indent="-228600" lvl="7" marL="3657600" algn="l">
              <a:lnSpc>
                <a:spcPct val="100000"/>
              </a:lnSpc>
              <a:spcBef>
                <a:spcPts val="280"/>
              </a:spcBef>
              <a:spcAft>
                <a:spcPts val="0"/>
              </a:spcAft>
              <a:buClr>
                <a:schemeClr val="dk1"/>
              </a:buClr>
              <a:buSzPts val="1400"/>
              <a:buFont typeface="Arial"/>
              <a:buNone/>
              <a:defRPr sz="1400"/>
            </a:lvl8pPr>
            <a:lvl9pPr indent="-228600" lvl="8" marL="4114800" algn="l">
              <a:lnSpc>
                <a:spcPct val="100000"/>
              </a:lnSpc>
              <a:spcBef>
                <a:spcPts val="280"/>
              </a:spcBef>
              <a:spcAft>
                <a:spcPts val="0"/>
              </a:spcAft>
              <a:buClr>
                <a:schemeClr val="dk1"/>
              </a:buClr>
              <a:buSzPts val="1400"/>
              <a:buFont typeface="Arial"/>
              <a:buNone/>
              <a:defRPr sz="1400"/>
            </a:lvl9pPr>
          </a:lstStyle>
          <a:p/>
        </p:txBody>
      </p:sp>
      <p:sp>
        <p:nvSpPr>
          <p:cNvPr id="108" name="Google Shape;108;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 name="Shape 19"/>
        <p:cNvGrpSpPr/>
        <p:nvPr/>
      </p:nvGrpSpPr>
      <p:grpSpPr>
        <a:xfrm>
          <a:off x="0" y="0"/>
          <a:ext cx="0" cy="0"/>
          <a:chOff x="0" y="0"/>
          <a:chExt cx="0" cy="0"/>
        </a:xfrm>
      </p:grpSpPr>
      <p:sp>
        <p:nvSpPr>
          <p:cNvPr id="20" name="Google Shape;20;p4"/>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 type="body"/>
          </p:nvPr>
        </p:nvSpPr>
        <p:spPr>
          <a:xfrm rot="5400000">
            <a:off x="3365500" y="-857250"/>
            <a:ext cx="30861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 name="Shape 23"/>
        <p:cNvGrpSpPr/>
        <p:nvPr/>
      </p:nvGrpSpPr>
      <p:grpSpPr>
        <a:xfrm>
          <a:off x="0" y="0"/>
          <a:ext cx="0" cy="0"/>
          <a:chOff x="0" y="0"/>
          <a:chExt cx="0" cy="0"/>
        </a:xfrm>
      </p:grpSpPr>
      <p:sp>
        <p:nvSpPr>
          <p:cNvPr id="24" name="Google Shape;24;p5"/>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26" name="Google Shape;26;p5"/>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27" name="Google Shape;2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 name="Shape 28"/>
        <p:cNvGrpSpPr/>
        <p:nvPr/>
      </p:nvGrpSpPr>
      <p:grpSpPr>
        <a:xfrm>
          <a:off x="0" y="0"/>
          <a:ext cx="0" cy="0"/>
          <a:chOff x="0" y="0"/>
          <a:chExt cx="0" cy="0"/>
        </a:xfrm>
      </p:grpSpPr>
      <p:sp>
        <p:nvSpPr>
          <p:cNvPr id="29" name="Google Shape;29;p6"/>
          <p:cNvSpPr txBox="1"/>
          <p:nvPr>
            <p:ph type="title"/>
          </p:nvPr>
        </p:nvSpPr>
        <p:spPr>
          <a:xfrm>
            <a:off x="457200" y="204788"/>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
          <p:cNvSpPr txBox="1"/>
          <p:nvPr>
            <p:ph idx="1" type="body"/>
          </p:nvPr>
        </p:nvSpPr>
        <p:spPr>
          <a:xfrm>
            <a:off x="3575050" y="204788"/>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1" name="Google Shape;31;p6"/>
          <p:cNvSpPr txBox="1"/>
          <p:nvPr>
            <p:ph idx="2" type="body"/>
          </p:nvPr>
        </p:nvSpPr>
        <p:spPr>
          <a:xfrm>
            <a:off x="457200" y="1076325"/>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32" name="Google Shape;3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8"/>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9"/>
          <p:cNvSpPr txBox="1"/>
          <p:nvPr>
            <p:ph type="title"/>
          </p:nvPr>
        </p:nvSpPr>
        <p:spPr>
          <a:xfrm>
            <a:off x="457200" y="205978"/>
            <a:ext cx="8229600" cy="8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1" name="Google Shape;41;p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2" name="Google Shape;42;p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43" name="Google Shape;43;p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44" name="Google Shape;4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10"/>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
          <p:cNvSpPr txBox="1"/>
          <p:nvPr>
            <p:ph idx="1" type="body"/>
          </p:nvPr>
        </p:nvSpPr>
        <p:spPr>
          <a:xfrm>
            <a:off x="1022350" y="1485900"/>
            <a:ext cx="3810000" cy="30861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8" name="Google Shape;48;p10"/>
          <p:cNvSpPr txBox="1"/>
          <p:nvPr>
            <p:ph idx="2" type="body"/>
          </p:nvPr>
        </p:nvSpPr>
        <p:spPr>
          <a:xfrm>
            <a:off x="4984750" y="1485900"/>
            <a:ext cx="3810000" cy="30861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49" name="Google Shape;49;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8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8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8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8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8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8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8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8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8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1022350" y="1485900"/>
            <a:ext cx="7772400" cy="30861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nvSpPr>
        <p:spPr>
          <a:xfrm>
            <a:off x="0" y="4555331"/>
            <a:ext cx="9144000" cy="596400"/>
          </a:xfrm>
          <a:prstGeom prst="rect">
            <a:avLst/>
          </a:prstGeom>
          <a:solidFill>
            <a:srgbClr val="C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descr="NJIT_C_SD3_ko.eps" id="9" name="Google Shape;9;p1"/>
          <p:cNvPicPr preferRelativeResize="0"/>
          <p:nvPr/>
        </p:nvPicPr>
        <p:blipFill rotWithShape="1">
          <a:blip r:embed="rId1">
            <a:alphaModFix/>
          </a:blip>
          <a:srcRect b="0" l="0" r="0" t="0"/>
          <a:stretch/>
        </p:blipFill>
        <p:spPr>
          <a:xfrm>
            <a:off x="260350" y="4612481"/>
            <a:ext cx="1828800" cy="484584"/>
          </a:xfrm>
          <a:prstGeom prst="rect">
            <a:avLst/>
          </a:prstGeom>
          <a:noFill/>
          <a:ln>
            <a:noFill/>
          </a:ln>
        </p:spPr>
      </p:pic>
      <p:sp>
        <p:nvSpPr>
          <p:cNvPr id="10" name="Google Shape;10;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13"/>
          <p:cNvSpPr txBox="1"/>
          <p:nvPr>
            <p:ph type="title"/>
          </p:nvPr>
        </p:nvSpPr>
        <p:spPr>
          <a:xfrm>
            <a:off x="1022350" y="684609"/>
            <a:ext cx="77724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chemeClr val="dk2"/>
                </a:solidFill>
                <a:latin typeface="Arial"/>
                <a:ea typeface="Arial"/>
                <a:cs typeface="Arial"/>
                <a:sym typeface="Arial"/>
              </a:defRPr>
            </a:lvl9pPr>
          </a:lstStyle>
          <a:p/>
        </p:txBody>
      </p:sp>
      <p:sp>
        <p:nvSpPr>
          <p:cNvPr id="59" name="Google Shape;59;p13"/>
          <p:cNvSpPr txBox="1"/>
          <p:nvPr>
            <p:ph idx="1" type="body"/>
          </p:nvPr>
        </p:nvSpPr>
        <p:spPr>
          <a:xfrm>
            <a:off x="1022350" y="1485900"/>
            <a:ext cx="7772400" cy="30861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100000"/>
              </a:lnSpc>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0" name="Google Shape;60;p13"/>
          <p:cNvSpPr txBox="1"/>
          <p:nvPr/>
        </p:nvSpPr>
        <p:spPr>
          <a:xfrm>
            <a:off x="0" y="4555331"/>
            <a:ext cx="9144000" cy="596400"/>
          </a:xfrm>
          <a:prstGeom prst="rect">
            <a:avLst/>
          </a:prstGeom>
          <a:solidFill>
            <a:srgbClr val="C8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descr="NJIT_C_SD3_ko.eps" id="61" name="Google Shape;61;p13"/>
          <p:cNvPicPr preferRelativeResize="0"/>
          <p:nvPr/>
        </p:nvPicPr>
        <p:blipFill rotWithShape="1">
          <a:blip r:embed="rId1">
            <a:alphaModFix/>
          </a:blip>
          <a:srcRect b="0" l="0" r="0" t="0"/>
          <a:stretch/>
        </p:blipFill>
        <p:spPr>
          <a:xfrm>
            <a:off x="260350" y="4612481"/>
            <a:ext cx="1828800" cy="484584"/>
          </a:xfrm>
          <a:prstGeom prst="rect">
            <a:avLst/>
          </a:prstGeom>
          <a:noFill/>
          <a:ln>
            <a:noFill/>
          </a:ln>
        </p:spPr>
      </p:pic>
      <p:sp>
        <p:nvSpPr>
          <p:cNvPr id="62" name="Google Shape;62;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1" Type="http://schemas.openxmlformats.org/officeDocument/2006/relationships/image" Target="../media/image29.jpg"/><Relationship Id="rId10" Type="http://schemas.openxmlformats.org/officeDocument/2006/relationships/image" Target="../media/image38.jpg"/><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37.png"/><Relationship Id="rId9" Type="http://schemas.openxmlformats.org/officeDocument/2006/relationships/image" Target="../media/image24.jp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42.jpg"/><Relationship Id="rId8"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9.jpg"/><Relationship Id="rId4" Type="http://schemas.openxmlformats.org/officeDocument/2006/relationships/image" Target="../media/image33.jpg"/><Relationship Id="rId5"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46.png"/><Relationship Id="rId5"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2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9.jpg"/><Relationship Id="rId4" Type="http://schemas.openxmlformats.org/officeDocument/2006/relationships/image" Target="../media/image55.jpg"/><Relationship Id="rId5" Type="http://schemas.openxmlformats.org/officeDocument/2006/relationships/image" Target="../media/image5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5.jp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17.jpg"/><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16.jpg"/><Relationship Id="rId5" Type="http://schemas.openxmlformats.org/officeDocument/2006/relationships/image" Target="../media/image23.jp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5"/>
          <p:cNvSpPr txBox="1"/>
          <p:nvPr>
            <p:ph type="ctrTitle"/>
          </p:nvPr>
        </p:nvSpPr>
        <p:spPr>
          <a:xfrm>
            <a:off x="685800" y="801794"/>
            <a:ext cx="7772400" cy="1102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sz="4300"/>
              <a:t>BLOCKCHAIN</a:t>
            </a:r>
            <a:endParaRPr b="1" sz="4300"/>
          </a:p>
        </p:txBody>
      </p:sp>
      <p:sp>
        <p:nvSpPr>
          <p:cNvPr id="114" name="Google Shape;114;p25"/>
          <p:cNvSpPr txBox="1"/>
          <p:nvPr>
            <p:ph idx="1" type="subTitle"/>
          </p:nvPr>
        </p:nvSpPr>
        <p:spPr>
          <a:xfrm>
            <a:off x="685800" y="2894225"/>
            <a:ext cx="6400800" cy="131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40"/>
              </a:spcBef>
              <a:spcAft>
                <a:spcPts val="0"/>
              </a:spcAft>
              <a:buSzPts val="2200"/>
              <a:buNone/>
            </a:pPr>
            <a:r>
              <a:rPr lang="en" sz="1800">
                <a:latin typeface="Times New Roman"/>
                <a:ea typeface="Times New Roman"/>
                <a:cs typeface="Times New Roman"/>
                <a:sym typeface="Times New Roman"/>
              </a:rPr>
              <a:t>Guna Chandrasekaran</a:t>
            </a:r>
            <a:endParaRPr sz="1800">
              <a:latin typeface="Times New Roman"/>
              <a:ea typeface="Times New Roman"/>
              <a:cs typeface="Times New Roman"/>
              <a:sym typeface="Times New Roman"/>
            </a:endParaRPr>
          </a:p>
          <a:p>
            <a:pPr indent="0" lvl="0" marL="0" rtl="0" algn="l">
              <a:lnSpc>
                <a:spcPct val="100000"/>
              </a:lnSpc>
              <a:spcBef>
                <a:spcPts val="440"/>
              </a:spcBef>
              <a:spcAft>
                <a:spcPts val="0"/>
              </a:spcAft>
              <a:buSzPts val="2200"/>
              <a:buNone/>
            </a:pPr>
            <a:r>
              <a:rPr lang="en" sz="1800">
                <a:latin typeface="Times New Roman"/>
                <a:ea typeface="Times New Roman"/>
                <a:cs typeface="Times New Roman"/>
                <a:sym typeface="Times New Roman"/>
              </a:rPr>
              <a:t>Ayush Kale</a:t>
            </a:r>
            <a:endParaRPr sz="1800">
              <a:latin typeface="Times New Roman"/>
              <a:ea typeface="Times New Roman"/>
              <a:cs typeface="Times New Roman"/>
              <a:sym typeface="Times New Roman"/>
            </a:endParaRPr>
          </a:p>
          <a:p>
            <a:pPr indent="0" lvl="0" marL="0" rtl="0" algn="l">
              <a:lnSpc>
                <a:spcPct val="100000"/>
              </a:lnSpc>
              <a:spcBef>
                <a:spcPts val="440"/>
              </a:spcBef>
              <a:spcAft>
                <a:spcPts val="0"/>
              </a:spcAft>
              <a:buSzPts val="2200"/>
              <a:buNone/>
            </a:pPr>
            <a:r>
              <a:rPr lang="en" sz="1800">
                <a:latin typeface="Times New Roman"/>
                <a:ea typeface="Times New Roman"/>
                <a:cs typeface="Times New Roman"/>
                <a:sym typeface="Times New Roman"/>
              </a:rPr>
              <a:t>Luigi Manalac</a:t>
            </a:r>
            <a:endParaRPr sz="1800">
              <a:latin typeface="Times New Roman"/>
              <a:ea typeface="Times New Roman"/>
              <a:cs typeface="Times New Roman"/>
              <a:sym typeface="Times New Roman"/>
            </a:endParaRPr>
          </a:p>
        </p:txBody>
      </p:sp>
      <p:pic>
        <p:nvPicPr>
          <p:cNvPr id="115" name="Google Shape;115;p25"/>
          <p:cNvPicPr preferRelativeResize="0"/>
          <p:nvPr/>
        </p:nvPicPr>
        <p:blipFill rotWithShape="1">
          <a:blip r:embed="rId3">
            <a:alphaModFix/>
          </a:blip>
          <a:srcRect b="0" l="0" r="0" t="0"/>
          <a:stretch/>
        </p:blipFill>
        <p:spPr>
          <a:xfrm>
            <a:off x="4102550" y="1484025"/>
            <a:ext cx="4541349" cy="2724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4"/>
          <p:cNvPicPr preferRelativeResize="0"/>
          <p:nvPr/>
        </p:nvPicPr>
        <p:blipFill>
          <a:blip r:embed="rId3">
            <a:alphaModFix/>
          </a:blip>
          <a:stretch>
            <a:fillRect/>
          </a:stretch>
        </p:blipFill>
        <p:spPr>
          <a:xfrm>
            <a:off x="36100" y="1709800"/>
            <a:ext cx="2000250" cy="2838450"/>
          </a:xfrm>
          <a:prstGeom prst="rect">
            <a:avLst/>
          </a:prstGeom>
          <a:noFill/>
          <a:ln>
            <a:noFill/>
          </a:ln>
        </p:spPr>
      </p:pic>
      <p:pic>
        <p:nvPicPr>
          <p:cNvPr id="197" name="Google Shape;197;p34"/>
          <p:cNvPicPr preferRelativeResize="0"/>
          <p:nvPr/>
        </p:nvPicPr>
        <p:blipFill>
          <a:blip r:embed="rId4">
            <a:alphaModFix/>
          </a:blip>
          <a:stretch>
            <a:fillRect/>
          </a:stretch>
        </p:blipFill>
        <p:spPr>
          <a:xfrm>
            <a:off x="6977975" y="1738375"/>
            <a:ext cx="2000250" cy="2781300"/>
          </a:xfrm>
          <a:prstGeom prst="rect">
            <a:avLst/>
          </a:prstGeom>
          <a:noFill/>
          <a:ln>
            <a:noFill/>
          </a:ln>
        </p:spPr>
      </p:pic>
      <p:sp>
        <p:nvSpPr>
          <p:cNvPr id="198" name="Google Shape;198;p34"/>
          <p:cNvSpPr txBox="1"/>
          <p:nvPr/>
        </p:nvSpPr>
        <p:spPr>
          <a:xfrm>
            <a:off x="2576400" y="1641900"/>
            <a:ext cx="16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9" name="Google Shape;199;p34"/>
          <p:cNvSpPr/>
          <p:nvPr/>
        </p:nvSpPr>
        <p:spPr>
          <a:xfrm>
            <a:off x="2084050" y="1845450"/>
            <a:ext cx="970800" cy="145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Luigi -&gt; Guna 2btc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Their wallet address.</a:t>
            </a:r>
            <a:endParaRPr/>
          </a:p>
        </p:txBody>
      </p:sp>
      <p:sp>
        <p:nvSpPr>
          <p:cNvPr id="200" name="Google Shape;200;p34"/>
          <p:cNvSpPr/>
          <p:nvPr/>
        </p:nvSpPr>
        <p:spPr>
          <a:xfrm>
            <a:off x="3407825" y="2171250"/>
            <a:ext cx="604200" cy="80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700"/>
              <a:t>#</a:t>
            </a:r>
            <a:endParaRPr b="1" sz="3700"/>
          </a:p>
        </p:txBody>
      </p:sp>
      <p:sp>
        <p:nvSpPr>
          <p:cNvPr id="201" name="Google Shape;201;p34"/>
          <p:cNvSpPr/>
          <p:nvPr/>
        </p:nvSpPr>
        <p:spPr>
          <a:xfrm>
            <a:off x="4229175" y="1751400"/>
            <a:ext cx="889500" cy="151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Encrypted</a:t>
            </a:r>
            <a:r>
              <a:rPr lang="en"/>
              <a:t> and digitally signed</a:t>
            </a:r>
            <a:endParaRPr/>
          </a:p>
        </p:txBody>
      </p:sp>
      <p:pic>
        <p:nvPicPr>
          <p:cNvPr id="202" name="Google Shape;202;p34"/>
          <p:cNvPicPr preferRelativeResize="0"/>
          <p:nvPr/>
        </p:nvPicPr>
        <p:blipFill>
          <a:blip r:embed="rId5">
            <a:alphaModFix/>
          </a:blip>
          <a:stretch>
            <a:fillRect/>
          </a:stretch>
        </p:blipFill>
        <p:spPr>
          <a:xfrm>
            <a:off x="3407825" y="1445900"/>
            <a:ext cx="604200" cy="596188"/>
          </a:xfrm>
          <a:prstGeom prst="rect">
            <a:avLst/>
          </a:prstGeom>
          <a:noFill/>
          <a:ln>
            <a:noFill/>
          </a:ln>
        </p:spPr>
      </p:pic>
      <p:sp>
        <p:nvSpPr>
          <p:cNvPr id="203" name="Google Shape;203;p34"/>
          <p:cNvSpPr/>
          <p:nvPr/>
        </p:nvSpPr>
        <p:spPr>
          <a:xfrm>
            <a:off x="5668325" y="1805725"/>
            <a:ext cx="889500" cy="1656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4"/>
          <p:cNvPicPr preferRelativeResize="0"/>
          <p:nvPr/>
        </p:nvPicPr>
        <p:blipFill>
          <a:blip r:embed="rId6">
            <a:alphaModFix/>
          </a:blip>
          <a:stretch>
            <a:fillRect/>
          </a:stretch>
        </p:blipFill>
        <p:spPr>
          <a:xfrm>
            <a:off x="5953625" y="1109598"/>
            <a:ext cx="604200" cy="604200"/>
          </a:xfrm>
          <a:prstGeom prst="rect">
            <a:avLst/>
          </a:prstGeom>
          <a:noFill/>
          <a:ln>
            <a:noFill/>
          </a:ln>
        </p:spPr>
      </p:pic>
      <p:pic>
        <p:nvPicPr>
          <p:cNvPr id="205" name="Google Shape;205;p34"/>
          <p:cNvPicPr preferRelativeResize="0"/>
          <p:nvPr/>
        </p:nvPicPr>
        <p:blipFill>
          <a:blip r:embed="rId5">
            <a:alphaModFix/>
          </a:blip>
          <a:stretch>
            <a:fillRect/>
          </a:stretch>
        </p:blipFill>
        <p:spPr>
          <a:xfrm>
            <a:off x="7796025" y="1003400"/>
            <a:ext cx="604200" cy="596188"/>
          </a:xfrm>
          <a:prstGeom prst="rect">
            <a:avLst/>
          </a:prstGeom>
          <a:noFill/>
          <a:ln>
            <a:noFill/>
          </a:ln>
        </p:spPr>
      </p:pic>
      <p:pic>
        <p:nvPicPr>
          <p:cNvPr id="206" name="Google Shape;206;p34"/>
          <p:cNvPicPr preferRelativeResize="0"/>
          <p:nvPr/>
        </p:nvPicPr>
        <p:blipFill>
          <a:blip r:embed="rId7">
            <a:alphaModFix/>
          </a:blip>
          <a:stretch>
            <a:fillRect/>
          </a:stretch>
        </p:blipFill>
        <p:spPr>
          <a:xfrm>
            <a:off x="3102538" y="2214867"/>
            <a:ext cx="291287" cy="154283"/>
          </a:xfrm>
          <a:prstGeom prst="rect">
            <a:avLst/>
          </a:prstGeom>
          <a:noFill/>
          <a:ln>
            <a:noFill/>
          </a:ln>
        </p:spPr>
      </p:pic>
      <p:pic>
        <p:nvPicPr>
          <p:cNvPr id="207" name="Google Shape;207;p34"/>
          <p:cNvPicPr preferRelativeResize="0"/>
          <p:nvPr/>
        </p:nvPicPr>
        <p:blipFill>
          <a:blip r:embed="rId7">
            <a:alphaModFix/>
          </a:blip>
          <a:stretch>
            <a:fillRect/>
          </a:stretch>
        </p:blipFill>
        <p:spPr>
          <a:xfrm>
            <a:off x="4026025" y="2173302"/>
            <a:ext cx="203149" cy="107596"/>
          </a:xfrm>
          <a:prstGeom prst="rect">
            <a:avLst/>
          </a:prstGeom>
          <a:noFill/>
          <a:ln>
            <a:noFill/>
          </a:ln>
        </p:spPr>
      </p:pic>
      <p:pic>
        <p:nvPicPr>
          <p:cNvPr id="208" name="Google Shape;208;p34"/>
          <p:cNvPicPr preferRelativeResize="0"/>
          <p:nvPr/>
        </p:nvPicPr>
        <p:blipFill>
          <a:blip r:embed="rId7">
            <a:alphaModFix/>
          </a:blip>
          <a:stretch>
            <a:fillRect/>
          </a:stretch>
        </p:blipFill>
        <p:spPr>
          <a:xfrm>
            <a:off x="5247850" y="2122279"/>
            <a:ext cx="291287" cy="154283"/>
          </a:xfrm>
          <a:prstGeom prst="rect">
            <a:avLst/>
          </a:prstGeom>
          <a:noFill/>
          <a:ln>
            <a:noFill/>
          </a:ln>
        </p:spPr>
      </p:pic>
      <p:sp>
        <p:nvSpPr>
          <p:cNvPr id="209" name="Google Shape;209;p34"/>
          <p:cNvSpPr txBox="1"/>
          <p:nvPr>
            <p:ph idx="4294967295" type="body"/>
          </p:nvPr>
        </p:nvSpPr>
        <p:spPr>
          <a:xfrm>
            <a:off x="2515275" y="3831750"/>
            <a:ext cx="4317300" cy="4002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
              <a:t>Signature in each transaction </a:t>
            </a:r>
            <a:r>
              <a:rPr lang="en"/>
              <a:t>contains</a:t>
            </a:r>
            <a:r>
              <a:rPr lang="en"/>
              <a:t> 256 bits.</a:t>
            </a:r>
            <a:endParaRPr/>
          </a:p>
        </p:txBody>
      </p:sp>
      <p:pic>
        <p:nvPicPr>
          <p:cNvPr id="210" name="Google Shape;210;p34"/>
          <p:cNvPicPr preferRelativeResize="0"/>
          <p:nvPr/>
        </p:nvPicPr>
        <p:blipFill>
          <a:blip r:embed="rId8">
            <a:alphaModFix/>
          </a:blip>
          <a:stretch>
            <a:fillRect/>
          </a:stretch>
        </p:blipFill>
        <p:spPr>
          <a:xfrm>
            <a:off x="3361149" y="0"/>
            <a:ext cx="2000250" cy="1293401"/>
          </a:xfrm>
          <a:prstGeom prst="rect">
            <a:avLst/>
          </a:prstGeom>
          <a:noFill/>
          <a:ln>
            <a:noFill/>
          </a:ln>
        </p:spPr>
      </p:pic>
      <p:pic>
        <p:nvPicPr>
          <p:cNvPr id="211" name="Google Shape;211;p34"/>
          <p:cNvPicPr preferRelativeResize="0"/>
          <p:nvPr/>
        </p:nvPicPr>
        <p:blipFill>
          <a:blip r:embed="rId9">
            <a:alphaModFix/>
          </a:blip>
          <a:stretch>
            <a:fillRect/>
          </a:stretch>
        </p:blipFill>
        <p:spPr>
          <a:xfrm>
            <a:off x="5361400" y="0"/>
            <a:ext cx="720900" cy="801000"/>
          </a:xfrm>
          <a:prstGeom prst="rect">
            <a:avLst/>
          </a:prstGeom>
          <a:noFill/>
          <a:ln>
            <a:noFill/>
          </a:ln>
        </p:spPr>
      </p:pic>
      <p:pic>
        <p:nvPicPr>
          <p:cNvPr id="212" name="Google Shape;212;p34"/>
          <p:cNvPicPr preferRelativeResize="0"/>
          <p:nvPr/>
        </p:nvPicPr>
        <p:blipFill>
          <a:blip r:embed="rId10">
            <a:alphaModFix/>
          </a:blip>
          <a:stretch>
            <a:fillRect/>
          </a:stretch>
        </p:blipFill>
        <p:spPr>
          <a:xfrm>
            <a:off x="5810975" y="2320064"/>
            <a:ext cx="604200" cy="503374"/>
          </a:xfrm>
          <a:prstGeom prst="rect">
            <a:avLst/>
          </a:prstGeom>
          <a:noFill/>
          <a:ln>
            <a:noFill/>
          </a:ln>
        </p:spPr>
      </p:pic>
      <p:pic>
        <p:nvPicPr>
          <p:cNvPr id="213" name="Google Shape;213;p34"/>
          <p:cNvPicPr preferRelativeResize="0"/>
          <p:nvPr/>
        </p:nvPicPr>
        <p:blipFill>
          <a:blip r:embed="rId11">
            <a:alphaModFix/>
          </a:blip>
          <a:stretch>
            <a:fillRect/>
          </a:stretch>
        </p:blipFill>
        <p:spPr>
          <a:xfrm>
            <a:off x="4858038" y="0"/>
            <a:ext cx="503375" cy="50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04"/>
                                        </p:tgtEl>
                                        <p:attrNameLst>
                                          <p:attrName>ppt_y</p:attrName>
                                        </p:attrNameLst>
                                      </p:cBhvr>
                                      <p:tavLst>
                                        <p:tav fmla="" tm="0">
                                          <p:val>
                                            <p:strVal val="#ppt_y"/>
                                          </p:val>
                                        </p:tav>
                                        <p:tav fmla="" tm="100000">
                                          <p:val>
                                            <p:strVal val="#ppt_y-1"/>
                                          </p:val>
                                        </p:tav>
                                      </p:tavLst>
                                    </p:anim>
                                    <p:set>
                                      <p:cBhvr>
                                        <p:cTn dur="1" fill="hold">
                                          <p:stCondLst>
                                            <p:cond delay="1000"/>
                                          </p:stCondLst>
                                        </p:cTn>
                                        <p:tgtEl>
                                          <p:spTgt spid="20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idx="4294967295" type="ctrTitle"/>
          </p:nvPr>
        </p:nvSpPr>
        <p:spPr>
          <a:xfrm>
            <a:off x="335300" y="229044"/>
            <a:ext cx="7772400" cy="1102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BlockChain Categorization:</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pic>
        <p:nvPicPr>
          <p:cNvPr id="219" name="Google Shape;219;p35"/>
          <p:cNvPicPr preferRelativeResize="0"/>
          <p:nvPr/>
        </p:nvPicPr>
        <p:blipFill>
          <a:blip r:embed="rId3">
            <a:alphaModFix/>
          </a:blip>
          <a:stretch>
            <a:fillRect/>
          </a:stretch>
        </p:blipFill>
        <p:spPr>
          <a:xfrm>
            <a:off x="1406000" y="601450"/>
            <a:ext cx="6013724" cy="401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aphicFrame>
        <p:nvGraphicFramePr>
          <p:cNvPr id="224" name="Google Shape;224;p36"/>
          <p:cNvGraphicFramePr/>
          <p:nvPr/>
        </p:nvGraphicFramePr>
        <p:xfrm>
          <a:off x="664725" y="84290"/>
          <a:ext cx="3000000" cy="3000000"/>
        </p:xfrm>
        <a:graphic>
          <a:graphicData uri="http://schemas.openxmlformats.org/drawingml/2006/table">
            <a:tbl>
              <a:tblPr>
                <a:solidFill>
                  <a:srgbClr val="FFFFFF"/>
                </a:solidFill>
                <a:tableStyleId>{3C37FCA0-CDF3-45C6-A22E-89911D41BBFA}</a:tableStyleId>
              </a:tblPr>
              <a:tblGrid>
                <a:gridCol w="1130200"/>
                <a:gridCol w="2749425"/>
                <a:gridCol w="3664175"/>
              </a:tblGrid>
              <a:tr h="326225">
                <a:tc>
                  <a:txBody>
                    <a:bodyPr/>
                    <a:lstStyle/>
                    <a:p>
                      <a:pPr indent="0" lvl="0" marL="0" rtl="0" algn="l">
                        <a:lnSpc>
                          <a:spcPct val="115000"/>
                        </a:lnSpc>
                        <a:spcBef>
                          <a:spcPts val="0"/>
                        </a:spcBef>
                        <a:spcAft>
                          <a:spcPts val="0"/>
                        </a:spcAft>
                        <a:buNone/>
                      </a:pPr>
                      <a:r>
                        <a:rPr lang="en" sz="1000">
                          <a:highlight>
                            <a:srgbClr val="FFFFFF"/>
                          </a:highlight>
                          <a:latin typeface="Roboto"/>
                          <a:ea typeface="Roboto"/>
                          <a:cs typeface="Roboto"/>
                          <a:sym typeface="Roboto"/>
                        </a:rPr>
                        <a:t>Also Known As</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FF"/>
                          </a:highlight>
                          <a:latin typeface="Roboto"/>
                          <a:ea typeface="Roboto"/>
                          <a:cs typeface="Roboto"/>
                          <a:sym typeface="Roboto"/>
                        </a:rPr>
                        <a:t>Public, Trustless</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highlight>
                            <a:srgbClr val="FFFFFF"/>
                          </a:highlight>
                          <a:latin typeface="Roboto"/>
                          <a:ea typeface="Roboto"/>
                          <a:cs typeface="Roboto"/>
                          <a:sym typeface="Roboto"/>
                        </a:rPr>
                        <a:t>Private, Permissioned Sandbox</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67375">
                <a:tc>
                  <a:txBody>
                    <a:bodyPr/>
                    <a:lstStyle/>
                    <a:p>
                      <a:pPr indent="0" lvl="0" marL="0" rtl="0" algn="l">
                        <a:lnSpc>
                          <a:spcPct val="115000"/>
                        </a:lnSpc>
                        <a:spcBef>
                          <a:spcPts val="0"/>
                        </a:spcBef>
                        <a:spcAft>
                          <a:spcPts val="0"/>
                        </a:spcAft>
                        <a:buNone/>
                      </a:pPr>
                      <a:r>
                        <a:rPr lang="en" sz="1000">
                          <a:highlight>
                            <a:srgbClr val="FFFFFF"/>
                          </a:highlight>
                          <a:latin typeface="Roboto"/>
                          <a:ea typeface="Roboto"/>
                          <a:cs typeface="Roboto"/>
                          <a:sym typeface="Roboto"/>
                        </a:rPr>
                        <a:t>Key Attributes</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Full transparency</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Development in Open Source</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Mostly Anonymous</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Privacy dependent on technological limitations</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No Control Authority</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Involves digital assets</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Controlled Transparency</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Development by Private entities</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Not anonymous</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Privacy based on governance decision</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No Single authority</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May or May not involve digital assets.</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78050">
                <a:tc>
                  <a:txBody>
                    <a:bodyPr/>
                    <a:lstStyle/>
                    <a:p>
                      <a:pPr indent="0" lvl="0" marL="0" rtl="0" algn="l">
                        <a:lnSpc>
                          <a:spcPct val="115000"/>
                        </a:lnSpc>
                        <a:spcBef>
                          <a:spcPts val="0"/>
                        </a:spcBef>
                        <a:spcAft>
                          <a:spcPts val="0"/>
                        </a:spcAft>
                        <a:buNone/>
                      </a:pPr>
                      <a:r>
                        <a:rPr lang="en" sz="1000">
                          <a:highlight>
                            <a:srgbClr val="FFFFFF"/>
                          </a:highlight>
                          <a:latin typeface="Roboto"/>
                          <a:ea typeface="Roboto"/>
                          <a:cs typeface="Roboto"/>
                          <a:sym typeface="Roboto"/>
                        </a:rPr>
                        <a:t>Benefits</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Brader decentralization</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Highly transparent</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Censorship resistant</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Security resilience</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Incremental Decentralization</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Strong privacy</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Customizable</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Faster and Scalable.</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14925">
                <a:tc>
                  <a:txBody>
                    <a:bodyPr/>
                    <a:lstStyle/>
                    <a:p>
                      <a:pPr indent="0" lvl="0" marL="0" rtl="0" algn="l">
                        <a:lnSpc>
                          <a:spcPct val="115000"/>
                        </a:lnSpc>
                        <a:spcBef>
                          <a:spcPts val="0"/>
                        </a:spcBef>
                        <a:spcAft>
                          <a:spcPts val="0"/>
                        </a:spcAft>
                        <a:buNone/>
                      </a:pPr>
                      <a:r>
                        <a:rPr lang="en" sz="1000">
                          <a:highlight>
                            <a:srgbClr val="FFFFFF"/>
                          </a:highlight>
                          <a:latin typeface="Roboto"/>
                          <a:ea typeface="Roboto"/>
                          <a:cs typeface="Roboto"/>
                          <a:sym typeface="Roboto"/>
                        </a:rPr>
                        <a:t>Drawback</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Less energy efficient</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Slow and difficult to scale</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Less user privacy</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Limited decentralization</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Override risk</a:t>
                      </a:r>
                      <a:endParaRPr sz="1000">
                        <a:highlight>
                          <a:srgbClr val="FFFFFF"/>
                        </a:highlight>
                        <a:latin typeface="Roboto"/>
                        <a:ea typeface="Roboto"/>
                        <a:cs typeface="Roboto"/>
                        <a:sym typeface="Roboto"/>
                      </a:endParaRPr>
                    </a:p>
                    <a:p>
                      <a:pPr indent="-292100" lvl="0" marL="596900" rtl="0" algn="l">
                        <a:lnSpc>
                          <a:spcPct val="115000"/>
                        </a:lnSpc>
                        <a:spcBef>
                          <a:spcPts val="0"/>
                        </a:spcBef>
                        <a:spcAft>
                          <a:spcPts val="0"/>
                        </a:spcAft>
                        <a:buSzPts val="1000"/>
                        <a:buFont typeface="Roboto"/>
                        <a:buAutoNum type="arabicPeriod"/>
                      </a:pPr>
                      <a:r>
                        <a:rPr lang="en" sz="1000">
                          <a:highlight>
                            <a:srgbClr val="FFFFFF"/>
                          </a:highlight>
                          <a:latin typeface="Roboto"/>
                          <a:ea typeface="Roboto"/>
                          <a:cs typeface="Roboto"/>
                          <a:sym typeface="Roboto"/>
                        </a:rPr>
                        <a:t>Less transparent</a:t>
                      </a:r>
                      <a:endParaRPr sz="1000">
                        <a:highlight>
                          <a:srgbClr val="FFFFFF"/>
                        </a:highlight>
                        <a:latin typeface="Roboto"/>
                        <a:ea typeface="Roboto"/>
                        <a:cs typeface="Roboto"/>
                        <a:sym typeface="Roboto"/>
                      </a:endParaRPr>
                    </a:p>
                  </a:txBody>
                  <a:tcPr marT="85725" marB="85725" marR="114300" marL="1143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idx="4294967295" type="title"/>
          </p:nvPr>
        </p:nvSpPr>
        <p:spPr>
          <a:xfrm>
            <a:off x="278296" y="684213"/>
            <a:ext cx="8865704" cy="85725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SzPct val="57613"/>
              <a:buNone/>
            </a:pPr>
            <a:r>
              <a:rPr lang="en" sz="2700">
                <a:latin typeface="Times New Roman"/>
                <a:ea typeface="Times New Roman"/>
                <a:cs typeface="Times New Roman"/>
                <a:sym typeface="Times New Roman"/>
              </a:rPr>
              <a:t>COMPONENTS OF BLOCKCHAIN:</a:t>
            </a:r>
            <a:br>
              <a:rPr lang="en" sz="2700">
                <a:latin typeface="Times New Roman"/>
                <a:ea typeface="Times New Roman"/>
                <a:cs typeface="Times New Roman"/>
                <a:sym typeface="Times New Roman"/>
              </a:rPr>
            </a:br>
            <a:br>
              <a:rPr lang="en" sz="2700">
                <a:latin typeface="Times New Roman"/>
                <a:ea typeface="Times New Roman"/>
                <a:cs typeface="Times New Roman"/>
                <a:sym typeface="Times New Roman"/>
              </a:rPr>
            </a:br>
            <a:r>
              <a:rPr lang="en" sz="2700">
                <a:latin typeface="Times New Roman"/>
                <a:ea typeface="Times New Roman"/>
                <a:cs typeface="Times New Roman"/>
                <a:sym typeface="Times New Roman"/>
              </a:rPr>
              <a:t>     CRYPTOGRAPHY.</a:t>
            </a:r>
            <a:br>
              <a:rPr lang="en" sz="2700">
                <a:latin typeface="Times New Roman"/>
                <a:ea typeface="Times New Roman"/>
                <a:cs typeface="Times New Roman"/>
                <a:sym typeface="Times New Roman"/>
              </a:rPr>
            </a:br>
            <a:r>
              <a:rPr lang="en" sz="2700">
                <a:latin typeface="Times New Roman"/>
                <a:ea typeface="Times New Roman"/>
                <a:cs typeface="Times New Roman"/>
                <a:sym typeface="Times New Roman"/>
              </a:rPr>
              <a:t>    </a:t>
            </a:r>
            <a:br>
              <a:rPr lang="en" sz="2700">
                <a:latin typeface="Times New Roman"/>
                <a:ea typeface="Times New Roman"/>
                <a:cs typeface="Times New Roman"/>
                <a:sym typeface="Times New Roman"/>
              </a:rPr>
            </a:br>
            <a:r>
              <a:rPr lang="en" sz="2700">
                <a:latin typeface="Times New Roman"/>
                <a:ea typeface="Times New Roman"/>
                <a:cs typeface="Times New Roman"/>
                <a:sym typeface="Times New Roman"/>
              </a:rPr>
              <a:t>     CONSENSUS.</a:t>
            </a:r>
            <a:br>
              <a:rPr lang="en" sz="2700">
                <a:latin typeface="Times New Roman"/>
                <a:ea typeface="Times New Roman"/>
                <a:cs typeface="Times New Roman"/>
                <a:sym typeface="Times New Roman"/>
              </a:rPr>
            </a:br>
            <a:r>
              <a:rPr lang="en" sz="2700">
                <a:latin typeface="Times New Roman"/>
                <a:ea typeface="Times New Roman"/>
                <a:cs typeface="Times New Roman"/>
                <a:sym typeface="Times New Roman"/>
              </a:rPr>
              <a:t> </a:t>
            </a:r>
            <a:br>
              <a:rPr lang="en" sz="2700">
                <a:latin typeface="Times New Roman"/>
                <a:ea typeface="Times New Roman"/>
                <a:cs typeface="Times New Roman"/>
                <a:sym typeface="Times New Roman"/>
              </a:rPr>
            </a:br>
            <a:r>
              <a:rPr lang="en" sz="2700">
                <a:latin typeface="Times New Roman"/>
                <a:ea typeface="Times New Roman"/>
                <a:cs typeface="Times New Roman"/>
                <a:sym typeface="Times New Roman"/>
              </a:rPr>
              <a:t>    </a:t>
            </a:r>
            <a:br>
              <a:rPr lang="en" sz="2700"/>
            </a:br>
            <a:endParaRPr sz="2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2670400" y="571500"/>
            <a:ext cx="5800049" cy="3914250"/>
          </a:xfrm>
          <a:prstGeom prst="rect">
            <a:avLst/>
          </a:prstGeom>
          <a:noFill/>
          <a:ln>
            <a:noFill/>
          </a:ln>
        </p:spPr>
      </p:pic>
      <p:sp>
        <p:nvSpPr>
          <p:cNvPr id="235" name="Google Shape;235;p38"/>
          <p:cNvSpPr txBox="1"/>
          <p:nvPr>
            <p:ph idx="4294967295" type="title"/>
          </p:nvPr>
        </p:nvSpPr>
        <p:spPr>
          <a:xfrm>
            <a:off x="105325" y="0"/>
            <a:ext cx="2829000" cy="84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2800">
                <a:latin typeface="Times New Roman"/>
                <a:ea typeface="Times New Roman"/>
                <a:cs typeface="Times New Roman"/>
                <a:sym typeface="Times New Roman"/>
              </a:rPr>
              <a:t>C</a:t>
            </a:r>
            <a:r>
              <a:rPr b="1" lang="en" sz="2800">
                <a:latin typeface="Times New Roman"/>
                <a:ea typeface="Times New Roman"/>
                <a:cs typeface="Times New Roman"/>
                <a:sym typeface="Times New Roman"/>
              </a:rPr>
              <a:t>ryptography</a:t>
            </a:r>
            <a:r>
              <a:rPr b="1" lang="en" sz="2800">
                <a:latin typeface="Times New Roman"/>
                <a:ea typeface="Times New Roman"/>
                <a:cs typeface="Times New Roman"/>
                <a:sym typeface="Times New Roman"/>
              </a:rPr>
              <a:t>:</a:t>
            </a:r>
            <a:endParaRPr b="1" sz="28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9"/>
          <p:cNvPicPr preferRelativeResize="0"/>
          <p:nvPr/>
        </p:nvPicPr>
        <p:blipFill rotWithShape="1">
          <a:blip r:embed="rId3">
            <a:alphaModFix/>
          </a:blip>
          <a:srcRect b="47635" l="13018" r="12074" t="0"/>
          <a:stretch/>
        </p:blipFill>
        <p:spPr>
          <a:xfrm>
            <a:off x="237575" y="2285925"/>
            <a:ext cx="2087200" cy="1217551"/>
          </a:xfrm>
          <a:prstGeom prst="rect">
            <a:avLst/>
          </a:prstGeom>
          <a:noFill/>
          <a:ln>
            <a:noFill/>
          </a:ln>
        </p:spPr>
      </p:pic>
      <p:sp>
        <p:nvSpPr>
          <p:cNvPr id="241" name="Google Shape;241;p39"/>
          <p:cNvSpPr/>
          <p:nvPr/>
        </p:nvSpPr>
        <p:spPr>
          <a:xfrm>
            <a:off x="2404800" y="2820150"/>
            <a:ext cx="5592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39"/>
          <p:cNvPicPr preferRelativeResize="0"/>
          <p:nvPr/>
        </p:nvPicPr>
        <p:blipFill rotWithShape="1">
          <a:blip r:embed="rId4">
            <a:alphaModFix/>
          </a:blip>
          <a:srcRect b="0" l="7323" r="7118" t="0"/>
          <a:stretch/>
        </p:blipFill>
        <p:spPr>
          <a:xfrm>
            <a:off x="3044025" y="2323200"/>
            <a:ext cx="2087200" cy="1143000"/>
          </a:xfrm>
          <a:prstGeom prst="rect">
            <a:avLst/>
          </a:prstGeom>
          <a:noFill/>
          <a:ln>
            <a:noFill/>
          </a:ln>
        </p:spPr>
      </p:pic>
      <p:sp>
        <p:nvSpPr>
          <p:cNvPr id="243" name="Google Shape;243;p39"/>
          <p:cNvSpPr/>
          <p:nvPr/>
        </p:nvSpPr>
        <p:spPr>
          <a:xfrm>
            <a:off x="5303875" y="2820150"/>
            <a:ext cx="1036800" cy="14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9"/>
          <p:cNvPicPr preferRelativeResize="0"/>
          <p:nvPr/>
        </p:nvPicPr>
        <p:blipFill rotWithShape="1">
          <a:blip r:embed="rId5">
            <a:alphaModFix/>
          </a:blip>
          <a:srcRect b="-8347" l="0" r="43709" t="12727"/>
          <a:stretch/>
        </p:blipFill>
        <p:spPr>
          <a:xfrm>
            <a:off x="6395150" y="2285913"/>
            <a:ext cx="1756001" cy="1994175"/>
          </a:xfrm>
          <a:prstGeom prst="rect">
            <a:avLst/>
          </a:prstGeom>
          <a:noFill/>
          <a:ln>
            <a:noFill/>
          </a:ln>
        </p:spPr>
      </p:pic>
      <p:sp>
        <p:nvSpPr>
          <p:cNvPr id="245" name="Google Shape;245;p39"/>
          <p:cNvSpPr txBox="1"/>
          <p:nvPr/>
        </p:nvSpPr>
        <p:spPr>
          <a:xfrm>
            <a:off x="435875" y="392300"/>
            <a:ext cx="20871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Append-Only</a:t>
            </a:r>
            <a:endParaRPr b="1" sz="2500">
              <a:latin typeface="Times New Roman"/>
              <a:ea typeface="Times New Roman"/>
              <a:cs typeface="Times New Roman"/>
              <a:sym typeface="Times New Roman"/>
            </a:endParaRPr>
          </a:p>
          <a:p>
            <a:pPr indent="0" lvl="0" marL="0" rtl="0" algn="ctr">
              <a:spcBef>
                <a:spcPts val="0"/>
              </a:spcBef>
              <a:spcAft>
                <a:spcPts val="0"/>
              </a:spcAft>
              <a:buNone/>
            </a:pPr>
            <a:r>
              <a:rPr b="1" lang="en" sz="2500">
                <a:latin typeface="Times New Roman"/>
                <a:ea typeface="Times New Roman"/>
                <a:cs typeface="Times New Roman"/>
                <a:sym typeface="Times New Roman"/>
              </a:rPr>
              <a:t>Timestamped</a:t>
            </a:r>
            <a:endParaRPr b="1" sz="2500">
              <a:latin typeface="Times New Roman"/>
              <a:ea typeface="Times New Roman"/>
              <a:cs typeface="Times New Roman"/>
              <a:sym typeface="Times New Roman"/>
            </a:endParaRPr>
          </a:p>
          <a:p>
            <a:pPr indent="0" lvl="0" marL="0" rtl="0" algn="ctr">
              <a:spcBef>
                <a:spcPts val="0"/>
              </a:spcBef>
              <a:spcAft>
                <a:spcPts val="0"/>
              </a:spcAft>
              <a:buNone/>
            </a:pPr>
            <a:r>
              <a:rPr b="1" lang="en" sz="2500">
                <a:latin typeface="Times New Roman"/>
                <a:ea typeface="Times New Roman"/>
                <a:cs typeface="Times New Roman"/>
                <a:sym typeface="Times New Roman"/>
              </a:rPr>
              <a:t>Blockchain</a:t>
            </a:r>
            <a:endParaRPr b="1" sz="2500">
              <a:latin typeface="Times New Roman"/>
              <a:ea typeface="Times New Roman"/>
              <a:cs typeface="Times New Roman"/>
              <a:sym typeface="Times New Roman"/>
            </a:endParaRPr>
          </a:p>
        </p:txBody>
      </p:sp>
      <p:sp>
        <p:nvSpPr>
          <p:cNvPr id="246" name="Google Shape;246;p39"/>
          <p:cNvSpPr txBox="1"/>
          <p:nvPr/>
        </p:nvSpPr>
        <p:spPr>
          <a:xfrm>
            <a:off x="2895413" y="392300"/>
            <a:ext cx="3493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Auditable Database</a:t>
            </a:r>
            <a:endParaRPr b="1" sz="2500">
              <a:latin typeface="Times New Roman"/>
              <a:ea typeface="Times New Roman"/>
              <a:cs typeface="Times New Roman"/>
              <a:sym typeface="Times New Roman"/>
            </a:endParaRPr>
          </a:p>
          <a:p>
            <a:pPr indent="0" lvl="0" marL="0" rtl="0" algn="ctr">
              <a:spcBef>
                <a:spcPts val="0"/>
              </a:spcBef>
              <a:spcAft>
                <a:spcPts val="0"/>
              </a:spcAft>
              <a:buNone/>
            </a:pPr>
            <a:r>
              <a:rPr b="1" lang="en" sz="2500">
                <a:latin typeface="Times New Roman"/>
                <a:ea typeface="Times New Roman"/>
                <a:cs typeface="Times New Roman"/>
                <a:sym typeface="Times New Roman"/>
              </a:rPr>
              <a:t>(Secured via Cryptography)</a:t>
            </a:r>
            <a:endParaRPr b="1" sz="2500">
              <a:latin typeface="Times New Roman"/>
              <a:ea typeface="Times New Roman"/>
              <a:cs typeface="Times New Roman"/>
              <a:sym typeface="Times New Roman"/>
            </a:endParaRPr>
          </a:p>
        </p:txBody>
      </p:sp>
      <p:sp>
        <p:nvSpPr>
          <p:cNvPr id="247" name="Google Shape;247;p39"/>
          <p:cNvSpPr txBox="1"/>
          <p:nvPr/>
        </p:nvSpPr>
        <p:spPr>
          <a:xfrm>
            <a:off x="6761650" y="392300"/>
            <a:ext cx="2146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Consensus Protocols</a:t>
            </a:r>
            <a:endParaRPr b="1" sz="25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0"/>
          <p:cNvPicPr preferRelativeResize="0"/>
          <p:nvPr/>
        </p:nvPicPr>
        <p:blipFill>
          <a:blip r:embed="rId3">
            <a:alphaModFix/>
          </a:blip>
          <a:stretch>
            <a:fillRect/>
          </a:stretch>
        </p:blipFill>
        <p:spPr>
          <a:xfrm>
            <a:off x="0" y="947825"/>
            <a:ext cx="9144003" cy="3617924"/>
          </a:xfrm>
          <a:prstGeom prst="rect">
            <a:avLst/>
          </a:prstGeom>
          <a:noFill/>
          <a:ln>
            <a:noFill/>
          </a:ln>
        </p:spPr>
      </p:pic>
      <p:sp>
        <p:nvSpPr>
          <p:cNvPr id="253" name="Google Shape;253;p40"/>
          <p:cNvSpPr txBox="1"/>
          <p:nvPr/>
        </p:nvSpPr>
        <p:spPr>
          <a:xfrm>
            <a:off x="0" y="0"/>
            <a:ext cx="9144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Public - Private Key Management</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nvSpPr>
        <p:spPr>
          <a:xfrm>
            <a:off x="1433550" y="272425"/>
            <a:ext cx="6276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Times New Roman"/>
                <a:ea typeface="Times New Roman"/>
                <a:cs typeface="Times New Roman"/>
                <a:sym typeface="Times New Roman"/>
              </a:rPr>
              <a:t>Criteria for Hashing Functions </a:t>
            </a:r>
            <a:endParaRPr b="1" sz="1800">
              <a:latin typeface="Times New Roman"/>
              <a:ea typeface="Times New Roman"/>
              <a:cs typeface="Times New Roman"/>
              <a:sym typeface="Times New Roman"/>
            </a:endParaRPr>
          </a:p>
        </p:txBody>
      </p:sp>
      <p:sp>
        <p:nvSpPr>
          <p:cNvPr id="259" name="Google Shape;259;p41"/>
          <p:cNvSpPr txBox="1"/>
          <p:nvPr/>
        </p:nvSpPr>
        <p:spPr>
          <a:xfrm>
            <a:off x="823950" y="988175"/>
            <a:ext cx="7496100" cy="3924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latin typeface="Times New Roman"/>
                <a:ea typeface="Times New Roman"/>
                <a:cs typeface="Times New Roman"/>
                <a:sym typeface="Times New Roman"/>
              </a:rPr>
              <a:t>Given hash function hash(), </a:t>
            </a:r>
            <a:r>
              <a:rPr lang="en" sz="1900">
                <a:latin typeface="Times New Roman"/>
                <a:ea typeface="Times New Roman"/>
                <a:cs typeface="Times New Roman"/>
                <a:sym typeface="Times New Roman"/>
              </a:rPr>
              <a:t>message</a:t>
            </a:r>
            <a:r>
              <a:rPr lang="en" sz="1900">
                <a:latin typeface="Times New Roman"/>
                <a:ea typeface="Times New Roman"/>
                <a:cs typeface="Times New Roman"/>
                <a:sym typeface="Times New Roman"/>
              </a:rPr>
              <a:t> m and hash value h</a:t>
            </a:r>
            <a:endParaRPr sz="1900">
              <a:latin typeface="Times New Roman"/>
              <a:ea typeface="Times New Roman"/>
              <a:cs typeface="Times New Roman"/>
              <a:sym typeface="Times New Roman"/>
            </a:endParaRPr>
          </a:p>
          <a:p>
            <a:pPr indent="0" lvl="0" marL="457200" rtl="0" algn="l">
              <a:spcBef>
                <a:spcPts val="0"/>
              </a:spcBef>
              <a:spcAft>
                <a:spcPts val="0"/>
              </a:spcAft>
              <a:buNone/>
            </a:pPr>
            <a:r>
              <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arenR"/>
            </a:pPr>
            <a:r>
              <a:rPr b="1" lang="en" sz="1900">
                <a:latin typeface="Times New Roman"/>
                <a:ea typeface="Times New Roman"/>
                <a:cs typeface="Times New Roman"/>
                <a:sym typeface="Times New Roman"/>
              </a:rPr>
              <a:t>Preimage Resistance</a:t>
            </a:r>
            <a:endParaRPr b="1" sz="1900">
              <a:latin typeface="Times New Roman"/>
              <a:ea typeface="Times New Roman"/>
              <a:cs typeface="Times New Roman"/>
              <a:sym typeface="Times New Roman"/>
            </a:endParaRPr>
          </a:p>
          <a:p>
            <a:pPr indent="0" lvl="0" marL="457200" rtl="0" algn="l">
              <a:spcBef>
                <a:spcPts val="0"/>
              </a:spcBef>
              <a:spcAft>
                <a:spcPts val="0"/>
              </a:spcAft>
              <a:buNone/>
            </a:pPr>
            <a:r>
              <a:rPr lang="en" sz="1900">
                <a:latin typeface="Times New Roman"/>
                <a:ea typeface="Times New Roman"/>
                <a:cs typeface="Times New Roman"/>
                <a:sym typeface="Times New Roman"/>
              </a:rPr>
              <a:t>If the hash value h = hash(m) is given it is very </a:t>
            </a:r>
            <a:r>
              <a:rPr lang="en" sz="1900">
                <a:latin typeface="Times New Roman"/>
                <a:ea typeface="Times New Roman"/>
                <a:cs typeface="Times New Roman"/>
                <a:sym typeface="Times New Roman"/>
              </a:rPr>
              <a:t>difficult to find a m for which h=hash(m)</a:t>
            </a:r>
            <a:endParaRPr sz="1900">
              <a:latin typeface="Times New Roman"/>
              <a:ea typeface="Times New Roman"/>
              <a:cs typeface="Times New Roman"/>
              <a:sym typeface="Times New Roman"/>
            </a:endParaRPr>
          </a:p>
          <a:p>
            <a:pPr indent="0" lvl="0" marL="457200" rtl="0" algn="l">
              <a:spcBef>
                <a:spcPts val="0"/>
              </a:spcBef>
              <a:spcAft>
                <a:spcPts val="0"/>
              </a:spcAft>
              <a:buNone/>
            </a:pPr>
            <a:r>
              <a:rPr lang="en" sz="1900">
                <a:latin typeface="Times New Roman"/>
                <a:ea typeface="Times New Roman"/>
                <a:cs typeface="Times New Roman"/>
                <a:sym typeface="Times New Roman"/>
              </a:rPr>
              <a:t>Will take 2</a:t>
            </a:r>
            <a:r>
              <a:rPr baseline="30000" lang="en" sz="1900">
                <a:latin typeface="Times New Roman"/>
                <a:ea typeface="Times New Roman"/>
                <a:cs typeface="Times New Roman"/>
                <a:sym typeface="Times New Roman"/>
              </a:rPr>
              <a:t>256 </a:t>
            </a:r>
            <a:r>
              <a:rPr lang="en" sz="1900">
                <a:latin typeface="Times New Roman"/>
                <a:ea typeface="Times New Roman"/>
                <a:cs typeface="Times New Roman"/>
                <a:sym typeface="Times New Roman"/>
              </a:rPr>
              <a:t>Operations(10</a:t>
            </a:r>
            <a:r>
              <a:rPr baseline="30000" lang="en" sz="1900">
                <a:latin typeface="Times New Roman"/>
                <a:ea typeface="Times New Roman"/>
                <a:cs typeface="Times New Roman"/>
                <a:sym typeface="Times New Roman"/>
              </a:rPr>
              <a:t>78 </a:t>
            </a:r>
            <a:r>
              <a:rPr lang="en"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indent="0" lvl="0" marL="457200" rtl="0" algn="l">
              <a:spcBef>
                <a:spcPts val="0"/>
              </a:spcBef>
              <a:spcAft>
                <a:spcPts val="0"/>
              </a:spcAft>
              <a:buNone/>
            </a:pPr>
            <a:r>
              <a:rPr lang="en" sz="1900">
                <a:latin typeface="Times New Roman"/>
                <a:ea typeface="Times New Roman"/>
                <a:cs typeface="Times New Roman"/>
                <a:sym typeface="Times New Roman"/>
              </a:rPr>
              <a:t> </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AutoNum type="arabicParenR"/>
            </a:pPr>
            <a:r>
              <a:rPr b="1" lang="en" sz="1900">
                <a:latin typeface="Times New Roman"/>
                <a:ea typeface="Times New Roman"/>
                <a:cs typeface="Times New Roman"/>
                <a:sym typeface="Times New Roman"/>
              </a:rPr>
              <a:t>Collision Resistance</a:t>
            </a:r>
            <a:endParaRPr b="1" sz="1900">
              <a:latin typeface="Times New Roman"/>
              <a:ea typeface="Times New Roman"/>
              <a:cs typeface="Times New Roman"/>
              <a:sym typeface="Times New Roman"/>
            </a:endParaRPr>
          </a:p>
          <a:p>
            <a:pPr indent="0" lvl="0" marL="457200" rtl="0" algn="l">
              <a:spcBef>
                <a:spcPts val="0"/>
              </a:spcBef>
              <a:spcAft>
                <a:spcPts val="0"/>
              </a:spcAft>
              <a:buNone/>
            </a:pPr>
            <a:r>
              <a:rPr lang="en" sz="1900">
                <a:latin typeface="Times New Roman"/>
                <a:ea typeface="Times New Roman"/>
                <a:cs typeface="Times New Roman"/>
                <a:sym typeface="Times New Roman"/>
              </a:rPr>
              <a:t>Nobody can find x, z such that x != z </a:t>
            </a:r>
            <a:endParaRPr sz="1900">
              <a:latin typeface="Times New Roman"/>
              <a:ea typeface="Times New Roman"/>
              <a:cs typeface="Times New Roman"/>
              <a:sym typeface="Times New Roman"/>
            </a:endParaRPr>
          </a:p>
          <a:p>
            <a:pPr indent="0" lvl="0" marL="457200" rtl="0" algn="l">
              <a:spcBef>
                <a:spcPts val="0"/>
              </a:spcBef>
              <a:spcAft>
                <a:spcPts val="0"/>
              </a:spcAft>
              <a:buNone/>
            </a:pPr>
            <a:r>
              <a:rPr lang="en" sz="1900">
                <a:latin typeface="Times New Roman"/>
                <a:ea typeface="Times New Roman"/>
                <a:cs typeface="Times New Roman"/>
                <a:sym typeface="Times New Roman"/>
              </a:rPr>
              <a:t>hash(x) = = hash(z) </a:t>
            </a:r>
            <a:endParaRPr sz="1900">
              <a:latin typeface="Times New Roman"/>
              <a:ea typeface="Times New Roman"/>
              <a:cs typeface="Times New Roman"/>
              <a:sym typeface="Times New Roman"/>
            </a:endParaRPr>
          </a:p>
          <a:p>
            <a:pPr indent="0" lvl="0" marL="0" rtl="0" algn="l">
              <a:spcBef>
                <a:spcPts val="0"/>
              </a:spcBef>
              <a:spcAft>
                <a:spcPts val="0"/>
              </a:spcAft>
              <a:buNone/>
            </a:pPr>
            <a:r>
              <a:rPr lang="en" sz="1900">
                <a:latin typeface="Times New Roman"/>
                <a:ea typeface="Times New Roman"/>
                <a:cs typeface="Times New Roman"/>
                <a:sym typeface="Times New Roman"/>
              </a:rPr>
              <a:t>	Will take 2</a:t>
            </a:r>
            <a:r>
              <a:rPr baseline="30000" lang="en" sz="1900">
                <a:latin typeface="Times New Roman"/>
                <a:ea typeface="Times New Roman"/>
                <a:cs typeface="Times New Roman"/>
                <a:sym typeface="Times New Roman"/>
              </a:rPr>
              <a:t>128</a:t>
            </a:r>
            <a:r>
              <a:rPr lang="en" sz="1900">
                <a:latin typeface="Times New Roman"/>
                <a:ea typeface="Times New Roman"/>
                <a:cs typeface="Times New Roman"/>
                <a:sym typeface="Times New Roman"/>
              </a:rPr>
              <a:t> Operations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0" y="0"/>
            <a:ext cx="91440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3400"/>
              <a:t>HASHES AS POINTERS AND REFERENCES</a:t>
            </a:r>
            <a:endParaRPr sz="3400"/>
          </a:p>
        </p:txBody>
      </p:sp>
      <p:sp>
        <p:nvSpPr>
          <p:cNvPr id="265" name="Google Shape;265;p42"/>
          <p:cNvSpPr txBox="1"/>
          <p:nvPr>
            <p:ph idx="1" type="body"/>
          </p:nvPr>
        </p:nvSpPr>
        <p:spPr>
          <a:xfrm>
            <a:off x="0" y="740275"/>
            <a:ext cx="9144000" cy="38220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
              <a:t>Hash is a data-field in a current block in the </a:t>
            </a:r>
            <a:r>
              <a:rPr lang="en"/>
              <a:t>Blockchain</a:t>
            </a:r>
            <a:r>
              <a:rPr lang="en"/>
              <a:t>.</a:t>
            </a:r>
            <a:endParaRPr/>
          </a:p>
          <a:p>
            <a:pPr indent="0" lvl="0" marL="457200" rtl="0" algn="l">
              <a:spcBef>
                <a:spcPts val="360"/>
              </a:spcBef>
              <a:spcAft>
                <a:spcPts val="0"/>
              </a:spcAft>
              <a:buNone/>
            </a:pPr>
            <a:r>
              <a:t/>
            </a:r>
            <a:endParaRPr/>
          </a:p>
          <a:p>
            <a:pPr indent="-342900" lvl="0" marL="457200" rtl="0" algn="l">
              <a:spcBef>
                <a:spcPts val="360"/>
              </a:spcBef>
              <a:spcAft>
                <a:spcPts val="0"/>
              </a:spcAft>
              <a:buSzPts val="1800"/>
              <a:buChar char="•"/>
            </a:pPr>
            <a:r>
              <a:rPr lang="en"/>
              <a:t>Contains the hash of the previous block </a:t>
            </a:r>
            <a:endParaRPr/>
          </a:p>
          <a:p>
            <a:pPr indent="0" lvl="0" marL="457200" rtl="0" algn="l">
              <a:spcBef>
                <a:spcPts val="360"/>
              </a:spcBef>
              <a:spcAft>
                <a:spcPts val="0"/>
              </a:spcAft>
              <a:buNone/>
            </a:pPr>
            <a:r>
              <a:t/>
            </a:r>
            <a:endParaRPr/>
          </a:p>
          <a:p>
            <a:pPr indent="-342900" lvl="0" marL="457200" rtl="0" algn="l">
              <a:spcBef>
                <a:spcPts val="360"/>
              </a:spcBef>
              <a:spcAft>
                <a:spcPts val="0"/>
              </a:spcAft>
              <a:buSzPts val="1800"/>
              <a:buChar char="•"/>
            </a:pPr>
            <a:r>
              <a:rPr lang="en"/>
              <a:t>Ensures that the contents of the previous block cannot be changed. Reliability Checks.</a:t>
            </a:r>
            <a:endParaRPr/>
          </a:p>
          <a:p>
            <a:pPr indent="0" lvl="0" marL="914400" rtl="0" algn="l">
              <a:spcBef>
                <a:spcPts val="360"/>
              </a:spcBef>
              <a:spcAft>
                <a:spcPts val="0"/>
              </a:spcAft>
              <a:buNone/>
            </a:pPr>
            <a:r>
              <a:t/>
            </a:r>
            <a:endParaRPr/>
          </a:p>
          <a:p>
            <a:pPr indent="0" lvl="0" marL="914400" rtl="0" algn="l">
              <a:spcBef>
                <a:spcPts val="360"/>
              </a:spcBef>
              <a:spcAft>
                <a:spcPts val="0"/>
              </a:spcAft>
              <a:buNone/>
            </a:pPr>
            <a:r>
              <a:rPr lang="en"/>
              <a:t>Examples </a:t>
            </a:r>
            <a:endParaRPr/>
          </a:p>
          <a:p>
            <a:pPr indent="-342900" lvl="0" marL="914400" rtl="0" algn="l">
              <a:spcBef>
                <a:spcPts val="360"/>
              </a:spcBef>
              <a:spcAft>
                <a:spcPts val="0"/>
              </a:spcAft>
              <a:buSzPts val="1800"/>
              <a:buChar char="•"/>
            </a:pPr>
            <a:r>
              <a:rPr lang="en"/>
              <a:t>Implementation of Blockchain </a:t>
            </a:r>
            <a:endParaRPr/>
          </a:p>
          <a:p>
            <a:pPr indent="-342900" lvl="0" marL="914400" rtl="0" algn="l">
              <a:spcBef>
                <a:spcPts val="0"/>
              </a:spcBef>
              <a:spcAft>
                <a:spcPts val="0"/>
              </a:spcAft>
              <a:buSzPts val="1800"/>
              <a:buChar char="•"/>
            </a:pPr>
            <a:r>
              <a:rPr lang="en"/>
              <a:t>Merkle Tree in Cryptocurrencies and Blockchain applications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nvSpPr>
        <p:spPr>
          <a:xfrm>
            <a:off x="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rPr>
              <a:t>Examples of Hashing Functions </a:t>
            </a:r>
            <a:endParaRPr sz="3000"/>
          </a:p>
        </p:txBody>
      </p:sp>
      <p:pic>
        <p:nvPicPr>
          <p:cNvPr id="271" name="Google Shape;271;p43"/>
          <p:cNvPicPr preferRelativeResize="0"/>
          <p:nvPr/>
        </p:nvPicPr>
        <p:blipFill>
          <a:blip r:embed="rId3">
            <a:alphaModFix/>
          </a:blip>
          <a:stretch>
            <a:fillRect/>
          </a:stretch>
        </p:blipFill>
        <p:spPr>
          <a:xfrm>
            <a:off x="0" y="3209850"/>
            <a:ext cx="9143999" cy="1344305"/>
          </a:xfrm>
          <a:prstGeom prst="rect">
            <a:avLst/>
          </a:prstGeom>
          <a:noFill/>
          <a:ln>
            <a:noFill/>
          </a:ln>
        </p:spPr>
      </p:pic>
      <p:sp>
        <p:nvSpPr>
          <p:cNvPr id="272" name="Google Shape;272;p43"/>
          <p:cNvSpPr txBox="1"/>
          <p:nvPr/>
        </p:nvSpPr>
        <p:spPr>
          <a:xfrm>
            <a:off x="743400" y="1235675"/>
            <a:ext cx="76572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Hashing a Text File using sha256 hashing algorithm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When the </a:t>
            </a:r>
            <a:r>
              <a:rPr lang="en" sz="2000">
                <a:latin typeface="Times New Roman"/>
                <a:ea typeface="Times New Roman"/>
                <a:cs typeface="Times New Roman"/>
                <a:sym typeface="Times New Roman"/>
              </a:rPr>
              <a:t>contents</a:t>
            </a:r>
            <a:r>
              <a:rPr lang="en" sz="2000">
                <a:latin typeface="Times New Roman"/>
                <a:ea typeface="Times New Roman"/>
                <a:cs typeface="Times New Roman"/>
                <a:sym typeface="Times New Roman"/>
              </a:rPr>
              <a:t> of the file, “1.txt”  is changed hash changes completely </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6"/>
          <p:cNvSpPr txBox="1"/>
          <p:nvPr>
            <p:ph type="title"/>
          </p:nvPr>
        </p:nvSpPr>
        <p:spPr>
          <a:xfrm>
            <a:off x="552900" y="337634"/>
            <a:ext cx="77724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3500">
                <a:latin typeface="Times New Roman"/>
                <a:ea typeface="Times New Roman"/>
                <a:cs typeface="Times New Roman"/>
                <a:sym typeface="Times New Roman"/>
              </a:rPr>
              <a:t>Roadmap</a:t>
            </a:r>
            <a:endParaRPr sz="3500">
              <a:latin typeface="Times New Roman"/>
              <a:ea typeface="Times New Roman"/>
              <a:cs typeface="Times New Roman"/>
              <a:sym typeface="Times New Roman"/>
            </a:endParaRPr>
          </a:p>
        </p:txBody>
      </p:sp>
      <p:sp>
        <p:nvSpPr>
          <p:cNvPr id="121" name="Google Shape;121;p26"/>
          <p:cNvSpPr txBox="1"/>
          <p:nvPr>
            <p:ph idx="1" type="body"/>
          </p:nvPr>
        </p:nvSpPr>
        <p:spPr>
          <a:xfrm>
            <a:off x="552900" y="1118525"/>
            <a:ext cx="7772400" cy="30861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SzPts val="1800"/>
              <a:buFont typeface="Times New Roman"/>
              <a:buChar char="•"/>
            </a:pPr>
            <a:r>
              <a:rPr lang="en">
                <a:latin typeface="Times New Roman"/>
                <a:ea typeface="Times New Roman"/>
                <a:cs typeface="Times New Roman"/>
                <a:sym typeface="Times New Roman"/>
              </a:rPr>
              <a:t>What is Blockchain?</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Blockchain Architecture.</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Blockchain Transaction Process.</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Components of Blockchain.</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Blockchain Applications.</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4"/>
          <p:cNvPicPr preferRelativeResize="0"/>
          <p:nvPr/>
        </p:nvPicPr>
        <p:blipFill rotWithShape="1">
          <a:blip r:embed="rId3">
            <a:alphaModFix/>
          </a:blip>
          <a:srcRect b="9239" l="0" r="0" t="0"/>
          <a:stretch/>
        </p:blipFill>
        <p:spPr>
          <a:xfrm>
            <a:off x="13" y="2168188"/>
            <a:ext cx="6230325" cy="554375"/>
          </a:xfrm>
          <a:prstGeom prst="rect">
            <a:avLst/>
          </a:prstGeom>
          <a:noFill/>
          <a:ln>
            <a:noFill/>
          </a:ln>
        </p:spPr>
      </p:pic>
      <p:pic>
        <p:nvPicPr>
          <p:cNvPr id="278" name="Google Shape;278;p44"/>
          <p:cNvPicPr preferRelativeResize="0"/>
          <p:nvPr/>
        </p:nvPicPr>
        <p:blipFill>
          <a:blip r:embed="rId4">
            <a:alphaModFix/>
          </a:blip>
          <a:stretch>
            <a:fillRect/>
          </a:stretch>
        </p:blipFill>
        <p:spPr>
          <a:xfrm>
            <a:off x="3513" y="2920813"/>
            <a:ext cx="6223307" cy="554375"/>
          </a:xfrm>
          <a:prstGeom prst="rect">
            <a:avLst/>
          </a:prstGeom>
          <a:noFill/>
          <a:ln>
            <a:noFill/>
          </a:ln>
        </p:spPr>
      </p:pic>
      <p:sp>
        <p:nvSpPr>
          <p:cNvPr id="279" name="Google Shape;279;p44"/>
          <p:cNvSpPr txBox="1"/>
          <p:nvPr/>
        </p:nvSpPr>
        <p:spPr>
          <a:xfrm>
            <a:off x="0" y="3574338"/>
            <a:ext cx="7279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sha 512 Hashing Algorithm</a:t>
            </a:r>
            <a:endParaRPr sz="1800">
              <a:latin typeface="Times New Roman"/>
              <a:ea typeface="Times New Roman"/>
              <a:cs typeface="Times New Roman"/>
              <a:sym typeface="Times New Roman"/>
            </a:endParaRPr>
          </a:p>
        </p:txBody>
      </p:sp>
      <p:pic>
        <p:nvPicPr>
          <p:cNvPr id="280" name="Google Shape;280;p44"/>
          <p:cNvPicPr preferRelativeResize="0"/>
          <p:nvPr/>
        </p:nvPicPr>
        <p:blipFill>
          <a:blip r:embed="rId5">
            <a:alphaModFix/>
          </a:blip>
          <a:stretch>
            <a:fillRect/>
          </a:stretch>
        </p:blipFill>
        <p:spPr>
          <a:xfrm>
            <a:off x="0" y="4135175"/>
            <a:ext cx="9143999" cy="414325"/>
          </a:xfrm>
          <a:prstGeom prst="rect">
            <a:avLst/>
          </a:prstGeom>
          <a:noFill/>
          <a:ln>
            <a:noFill/>
          </a:ln>
        </p:spPr>
      </p:pic>
      <p:sp>
        <p:nvSpPr>
          <p:cNvPr id="281" name="Google Shape;281;p44"/>
          <p:cNvSpPr txBox="1"/>
          <p:nvPr/>
        </p:nvSpPr>
        <p:spPr>
          <a:xfrm>
            <a:off x="0" y="1271225"/>
            <a:ext cx="72792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sha 256 Hashing Algorithm</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Hashing of integers 1 and 2 using sha256</a:t>
            </a:r>
            <a:endParaRPr sz="1800">
              <a:latin typeface="Times New Roman"/>
              <a:ea typeface="Times New Roman"/>
              <a:cs typeface="Times New Roman"/>
              <a:sym typeface="Times New Roman"/>
            </a:endParaRPr>
          </a:p>
        </p:txBody>
      </p:sp>
      <p:sp>
        <p:nvSpPr>
          <p:cNvPr id="282" name="Google Shape;282;p44"/>
          <p:cNvSpPr txBox="1"/>
          <p:nvPr/>
        </p:nvSpPr>
        <p:spPr>
          <a:xfrm>
            <a:off x="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rPr>
              <a:t>Examples of Hashing Functions </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nvSpPr>
        <p:spPr>
          <a:xfrm>
            <a:off x="0" y="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rPr>
              <a:t>Examples of Hashing Functions </a:t>
            </a:r>
            <a:endParaRPr sz="3000"/>
          </a:p>
        </p:txBody>
      </p:sp>
      <p:pic>
        <p:nvPicPr>
          <p:cNvPr id="288" name="Google Shape;288;p45"/>
          <p:cNvPicPr preferRelativeResize="0"/>
          <p:nvPr/>
        </p:nvPicPr>
        <p:blipFill rotWithShape="1">
          <a:blip r:embed="rId3">
            <a:alphaModFix/>
          </a:blip>
          <a:srcRect b="0" l="0" r="0" t="8088"/>
          <a:stretch/>
        </p:blipFill>
        <p:spPr>
          <a:xfrm>
            <a:off x="0" y="1108200"/>
            <a:ext cx="6381975" cy="495725"/>
          </a:xfrm>
          <a:prstGeom prst="rect">
            <a:avLst/>
          </a:prstGeom>
          <a:noFill/>
          <a:ln>
            <a:noFill/>
          </a:ln>
        </p:spPr>
      </p:pic>
      <p:sp>
        <p:nvSpPr>
          <p:cNvPr id="289" name="Google Shape;289;p45"/>
          <p:cNvSpPr txBox="1"/>
          <p:nvPr/>
        </p:nvSpPr>
        <p:spPr>
          <a:xfrm>
            <a:off x="0" y="646500"/>
            <a:ext cx="7279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m</a:t>
            </a:r>
            <a:r>
              <a:rPr lang="en" sz="1800">
                <a:latin typeface="Times New Roman"/>
                <a:ea typeface="Times New Roman"/>
                <a:cs typeface="Times New Roman"/>
                <a:sym typeface="Times New Roman"/>
              </a:rPr>
              <a:t>d5 Hashing Algorithm</a:t>
            </a:r>
            <a:endParaRPr sz="1800">
              <a:latin typeface="Times New Roman"/>
              <a:ea typeface="Times New Roman"/>
              <a:cs typeface="Times New Roman"/>
              <a:sym typeface="Times New Roman"/>
            </a:endParaRPr>
          </a:p>
        </p:txBody>
      </p:sp>
      <p:pic>
        <p:nvPicPr>
          <p:cNvPr id="290" name="Google Shape;290;p45"/>
          <p:cNvPicPr preferRelativeResize="0"/>
          <p:nvPr/>
        </p:nvPicPr>
        <p:blipFill rotWithShape="1">
          <a:blip r:embed="rId4">
            <a:alphaModFix/>
          </a:blip>
          <a:srcRect b="7313" l="0" r="0" t="0"/>
          <a:stretch/>
        </p:blipFill>
        <p:spPr>
          <a:xfrm>
            <a:off x="-25925" y="2296325"/>
            <a:ext cx="6381975" cy="695891"/>
          </a:xfrm>
          <a:prstGeom prst="rect">
            <a:avLst/>
          </a:prstGeom>
          <a:noFill/>
          <a:ln>
            <a:noFill/>
          </a:ln>
        </p:spPr>
      </p:pic>
      <p:pic>
        <p:nvPicPr>
          <p:cNvPr id="291" name="Google Shape;291;p45"/>
          <p:cNvPicPr preferRelativeResize="0"/>
          <p:nvPr/>
        </p:nvPicPr>
        <p:blipFill>
          <a:blip r:embed="rId5">
            <a:alphaModFix/>
          </a:blip>
          <a:stretch>
            <a:fillRect/>
          </a:stretch>
        </p:blipFill>
        <p:spPr>
          <a:xfrm>
            <a:off x="0" y="3684627"/>
            <a:ext cx="6330125" cy="877550"/>
          </a:xfrm>
          <a:prstGeom prst="rect">
            <a:avLst/>
          </a:prstGeom>
          <a:noFill/>
          <a:ln>
            <a:noFill/>
          </a:ln>
        </p:spPr>
      </p:pic>
      <p:sp>
        <p:nvSpPr>
          <p:cNvPr id="292" name="Google Shape;292;p45"/>
          <p:cNvSpPr txBox="1"/>
          <p:nvPr/>
        </p:nvSpPr>
        <p:spPr>
          <a:xfrm>
            <a:off x="0" y="1649975"/>
            <a:ext cx="91440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Times New Roman"/>
              <a:buChar char="●"/>
            </a:pPr>
            <a:r>
              <a:rPr lang="en" sz="1600">
                <a:latin typeface="Times New Roman"/>
                <a:ea typeface="Times New Roman"/>
                <a:cs typeface="Times New Roman"/>
                <a:sym typeface="Times New Roman"/>
              </a:rPr>
              <a:t>Append extra data (randomly generated string or numbers) if the preimage is susceptible to guessing by adversaries</a:t>
            </a:r>
            <a:endParaRPr sz="1600">
              <a:latin typeface="Times New Roman"/>
              <a:ea typeface="Times New Roman"/>
              <a:cs typeface="Times New Roman"/>
              <a:sym typeface="Times New Roman"/>
            </a:endParaRPr>
          </a:p>
        </p:txBody>
      </p:sp>
      <p:sp>
        <p:nvSpPr>
          <p:cNvPr id="293" name="Google Shape;293;p45"/>
          <p:cNvSpPr txBox="1"/>
          <p:nvPr/>
        </p:nvSpPr>
        <p:spPr>
          <a:xfrm>
            <a:off x="0" y="3107575"/>
            <a:ext cx="8290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Times New Roman"/>
              <a:buChar char="●"/>
            </a:pPr>
            <a:r>
              <a:rPr lang="en" sz="1800">
                <a:latin typeface="Times New Roman"/>
                <a:ea typeface="Times New Roman"/>
                <a:cs typeface="Times New Roman"/>
                <a:sym typeface="Times New Roman"/>
              </a:rPr>
              <a:t>Hashing the preimage twice.To avoid Birthday Attacks. Example: Bitcoin</a:t>
            </a:r>
            <a:endParaRPr sz="18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nvSpPr>
        <p:spPr>
          <a:xfrm>
            <a:off x="0" y="0"/>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chemeClr val="dk1"/>
                </a:solidFill>
                <a:latin typeface="Times New Roman"/>
                <a:ea typeface="Times New Roman"/>
                <a:cs typeface="Times New Roman"/>
                <a:sym typeface="Times New Roman"/>
              </a:rPr>
              <a:t>Block Header Attributes</a:t>
            </a:r>
            <a:endParaRPr>
              <a:latin typeface="Times New Roman"/>
              <a:ea typeface="Times New Roman"/>
              <a:cs typeface="Times New Roman"/>
              <a:sym typeface="Times New Roman"/>
            </a:endParaRPr>
          </a:p>
        </p:txBody>
      </p:sp>
      <p:graphicFrame>
        <p:nvGraphicFramePr>
          <p:cNvPr id="299" name="Google Shape;299;p46"/>
          <p:cNvGraphicFramePr/>
          <p:nvPr/>
        </p:nvGraphicFramePr>
        <p:xfrm>
          <a:off x="94775" y="725575"/>
          <a:ext cx="3000000" cy="3000000"/>
        </p:xfrm>
        <a:graphic>
          <a:graphicData uri="http://schemas.openxmlformats.org/drawingml/2006/table">
            <a:tbl>
              <a:tblPr>
                <a:noFill/>
                <a:tableStyleId>{1AEB2D18-80B4-4C0F-8627-C2CFDCA36679}</a:tableStyleId>
              </a:tblPr>
              <a:tblGrid>
                <a:gridCol w="4247350"/>
                <a:gridCol w="4707100"/>
              </a:tblGrid>
              <a:tr h="516925">
                <a:tc>
                  <a:txBody>
                    <a:bodyPr/>
                    <a:lstStyle/>
                    <a:p>
                      <a:pPr indent="0" lvl="0" marL="0" rtl="0" algn="ctr">
                        <a:spcBef>
                          <a:spcPts val="0"/>
                        </a:spcBef>
                        <a:spcAft>
                          <a:spcPts val="0"/>
                        </a:spcAft>
                        <a:buNone/>
                      </a:pPr>
                      <a:r>
                        <a:rPr b="1" lang="en" sz="1600">
                          <a:latin typeface="Times New Roman"/>
                          <a:ea typeface="Times New Roman"/>
                          <a:cs typeface="Times New Roman"/>
                          <a:sym typeface="Times New Roman"/>
                        </a:rPr>
                        <a:t>Header Attributes</a:t>
                      </a:r>
                      <a:endParaRPr b="1" sz="16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sz="1600">
                          <a:latin typeface="Times New Roman"/>
                          <a:ea typeface="Times New Roman"/>
                          <a:cs typeface="Times New Roman"/>
                          <a:sym typeface="Times New Roman"/>
                        </a:rPr>
                        <a:t>Definition</a:t>
                      </a:r>
                      <a:endParaRPr b="1" sz="1600">
                        <a:latin typeface="Times New Roman"/>
                        <a:ea typeface="Times New Roman"/>
                        <a:cs typeface="Times New Roman"/>
                        <a:sym typeface="Times New Roman"/>
                      </a:endParaRPr>
                    </a:p>
                  </a:txBody>
                  <a:tcPr marT="91425" marB="91425" marR="91425" marL="91425"/>
                </a:tc>
              </a:tr>
              <a:tr h="81232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Block Version </a:t>
                      </a:r>
                      <a:endParaRPr sz="16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Indicates which set of Block Validation Rules to follow</a:t>
                      </a:r>
                      <a:endParaRPr sz="1600">
                        <a:latin typeface="Times New Roman"/>
                        <a:ea typeface="Times New Roman"/>
                        <a:cs typeface="Times New Roman"/>
                        <a:sym typeface="Times New Roman"/>
                      </a:endParaRPr>
                    </a:p>
                  </a:txBody>
                  <a:tcPr marT="91425" marB="91425" marR="91425" marL="91425"/>
                </a:tc>
              </a:tr>
              <a:tr h="51692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Previous Block Hash</a:t>
                      </a:r>
                      <a:endParaRPr sz="16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Hash Value of previous block used as pointers</a:t>
                      </a:r>
                      <a:endParaRPr sz="1600">
                        <a:latin typeface="Times New Roman"/>
                        <a:ea typeface="Times New Roman"/>
                        <a:cs typeface="Times New Roman"/>
                        <a:sym typeface="Times New Roman"/>
                      </a:endParaRPr>
                    </a:p>
                  </a:txBody>
                  <a:tcPr marT="91425" marB="91425" marR="91425" marL="91425"/>
                </a:tc>
              </a:tr>
              <a:tr h="51692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Merkle Tree Root</a:t>
                      </a:r>
                      <a:endParaRPr sz="16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The hash value of all transactions in the block</a:t>
                      </a:r>
                      <a:endParaRPr sz="1600">
                        <a:latin typeface="Times New Roman"/>
                        <a:ea typeface="Times New Roman"/>
                        <a:cs typeface="Times New Roman"/>
                        <a:sym typeface="Times New Roman"/>
                      </a:endParaRPr>
                    </a:p>
                  </a:txBody>
                  <a:tcPr marT="91425" marB="91425" marR="91425" marL="91425"/>
                </a:tc>
              </a:tr>
              <a:tr h="51692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nBits</a:t>
                      </a:r>
                      <a:endParaRPr sz="16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Current Hashing Target</a:t>
                      </a:r>
                      <a:endParaRPr sz="1600">
                        <a:latin typeface="Times New Roman"/>
                        <a:ea typeface="Times New Roman"/>
                        <a:cs typeface="Times New Roman"/>
                        <a:sym typeface="Times New Roman"/>
                      </a:endParaRPr>
                    </a:p>
                  </a:txBody>
                  <a:tcPr marT="91425" marB="91425" marR="91425" marL="91425"/>
                </a:tc>
              </a:tr>
              <a:tr h="812325">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Nonce</a:t>
                      </a:r>
                      <a:endParaRPr sz="1600">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600">
                          <a:latin typeface="Times New Roman"/>
                          <a:ea typeface="Times New Roman"/>
                          <a:cs typeface="Times New Roman"/>
                          <a:sym typeface="Times New Roman"/>
                        </a:rPr>
                        <a:t>A 4-byte field which starts with 0 and </a:t>
                      </a:r>
                      <a:r>
                        <a:rPr lang="en" sz="1600">
                          <a:latin typeface="Times New Roman"/>
                          <a:ea typeface="Times New Roman"/>
                          <a:cs typeface="Times New Roman"/>
                          <a:sym typeface="Times New Roman"/>
                        </a:rPr>
                        <a:t>increases</a:t>
                      </a:r>
                      <a:r>
                        <a:rPr lang="en" sz="1600">
                          <a:latin typeface="Times New Roman"/>
                          <a:ea typeface="Times New Roman"/>
                          <a:cs typeface="Times New Roman"/>
                          <a:sym typeface="Times New Roman"/>
                        </a:rPr>
                        <a:t> for every hash calculation</a:t>
                      </a:r>
                      <a:endParaRPr sz="16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nvSpPr>
        <p:spPr>
          <a:xfrm>
            <a:off x="0" y="0"/>
            <a:ext cx="914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Implementation of BlockChain </a:t>
            </a:r>
            <a:endParaRPr sz="1800"/>
          </a:p>
        </p:txBody>
      </p:sp>
      <p:pic>
        <p:nvPicPr>
          <p:cNvPr id="305" name="Google Shape;305;p47"/>
          <p:cNvPicPr preferRelativeResize="0"/>
          <p:nvPr/>
        </p:nvPicPr>
        <p:blipFill rotWithShape="1">
          <a:blip r:embed="rId3">
            <a:alphaModFix/>
          </a:blip>
          <a:srcRect b="2827" l="1882" r="2093" t="3231"/>
          <a:stretch/>
        </p:blipFill>
        <p:spPr>
          <a:xfrm>
            <a:off x="1419075" y="461688"/>
            <a:ext cx="6305848" cy="411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nvSpPr>
        <p:spPr>
          <a:xfrm>
            <a:off x="1990575" y="203400"/>
            <a:ext cx="5841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Times New Roman"/>
                <a:ea typeface="Times New Roman"/>
                <a:cs typeface="Times New Roman"/>
                <a:sym typeface="Times New Roman"/>
              </a:rPr>
              <a:t>CLASS BLOCKCHAIN</a:t>
            </a:r>
            <a:endParaRPr sz="1900">
              <a:latin typeface="Times New Roman"/>
              <a:ea typeface="Times New Roman"/>
              <a:cs typeface="Times New Roman"/>
              <a:sym typeface="Times New Roman"/>
            </a:endParaRPr>
          </a:p>
        </p:txBody>
      </p:sp>
      <p:pic>
        <p:nvPicPr>
          <p:cNvPr id="311" name="Google Shape;311;p48"/>
          <p:cNvPicPr preferRelativeResize="0"/>
          <p:nvPr/>
        </p:nvPicPr>
        <p:blipFill>
          <a:blip r:embed="rId3">
            <a:alphaModFix/>
          </a:blip>
          <a:stretch>
            <a:fillRect/>
          </a:stretch>
        </p:blipFill>
        <p:spPr>
          <a:xfrm>
            <a:off x="0" y="875650"/>
            <a:ext cx="6044351" cy="3686650"/>
          </a:xfrm>
          <a:prstGeom prst="rect">
            <a:avLst/>
          </a:prstGeom>
          <a:noFill/>
          <a:ln>
            <a:noFill/>
          </a:ln>
        </p:spPr>
      </p:pic>
      <p:sp>
        <p:nvSpPr>
          <p:cNvPr id="312" name="Google Shape;312;p48"/>
          <p:cNvSpPr txBox="1"/>
          <p:nvPr/>
        </p:nvSpPr>
        <p:spPr>
          <a:xfrm>
            <a:off x="6044350" y="875650"/>
            <a:ext cx="3099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Contains chain and transactions, 2 list variables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Function new_block to add to the </a:t>
            </a:r>
            <a:r>
              <a:rPr lang="en" sz="1600"/>
              <a:t>class</a:t>
            </a:r>
            <a:r>
              <a:rPr lang="en" sz="1600"/>
              <a:t> Blockchain</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New_block contains index of the block, timestamp and hash of the last element of the list chain</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0" y="0"/>
            <a:ext cx="9144000" cy="8574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sz="2500"/>
              <a:t>Properties of Class BLOCKCHAIN</a:t>
            </a:r>
            <a:endParaRPr sz="2500"/>
          </a:p>
        </p:txBody>
      </p:sp>
      <p:pic>
        <p:nvPicPr>
          <p:cNvPr id="318" name="Google Shape;318;p49"/>
          <p:cNvPicPr preferRelativeResize="0"/>
          <p:nvPr/>
        </p:nvPicPr>
        <p:blipFill>
          <a:blip r:embed="rId3">
            <a:alphaModFix/>
          </a:blip>
          <a:stretch>
            <a:fillRect/>
          </a:stretch>
        </p:blipFill>
        <p:spPr>
          <a:xfrm>
            <a:off x="0" y="662813"/>
            <a:ext cx="5317850" cy="3411075"/>
          </a:xfrm>
          <a:prstGeom prst="rect">
            <a:avLst/>
          </a:prstGeom>
          <a:noFill/>
          <a:ln>
            <a:noFill/>
          </a:ln>
        </p:spPr>
      </p:pic>
      <p:sp>
        <p:nvSpPr>
          <p:cNvPr id="319" name="Google Shape;319;p49"/>
          <p:cNvSpPr txBox="1"/>
          <p:nvPr/>
        </p:nvSpPr>
        <p:spPr>
          <a:xfrm>
            <a:off x="5681100" y="1031600"/>
            <a:ext cx="34872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a:t>
            </a:r>
            <a:r>
              <a:rPr lang="en"/>
              <a:t>ast_block returns last element of the list chain in the class blockchain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New Transaction contains sender’s name, receiver’s name and Amount as string</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It appends the new transactions to transactions list in Blockchain</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txBox="1"/>
          <p:nvPr>
            <p:ph type="title"/>
          </p:nvPr>
        </p:nvSpPr>
        <p:spPr>
          <a:xfrm>
            <a:off x="0" y="0"/>
            <a:ext cx="9144000" cy="7077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
              <a:t>Transactions using BlockChain</a:t>
            </a:r>
            <a:endParaRPr/>
          </a:p>
        </p:txBody>
      </p:sp>
      <p:pic>
        <p:nvPicPr>
          <p:cNvPr id="325" name="Google Shape;325;p50"/>
          <p:cNvPicPr preferRelativeResize="0"/>
          <p:nvPr/>
        </p:nvPicPr>
        <p:blipFill>
          <a:blip r:embed="rId3">
            <a:alphaModFix/>
          </a:blip>
          <a:stretch>
            <a:fillRect/>
          </a:stretch>
        </p:blipFill>
        <p:spPr>
          <a:xfrm>
            <a:off x="1529175" y="707700"/>
            <a:ext cx="6314950" cy="3829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nvSpPr>
        <p:spPr>
          <a:xfrm>
            <a:off x="-87175" y="776575"/>
            <a:ext cx="91440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ontserrat"/>
                <a:ea typeface="Montserrat"/>
                <a:cs typeface="Montserrat"/>
                <a:sym typeface="Montserrat"/>
              </a:rPr>
              <a:t>Blockchain: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[{'index': 1, 'timestamp': 1670141947.3699968, 'transactions': [], 'previous_hash': 'Hello World'},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{'index': 2, 'timestamp': 1670141947.3699968, 'transactions': [{'sender': 'Ayush', '</a:t>
            </a:r>
            <a:r>
              <a:rPr lang="en" sz="1800">
                <a:latin typeface="Montserrat"/>
                <a:ea typeface="Montserrat"/>
                <a:cs typeface="Montserrat"/>
                <a:sym typeface="Montserrat"/>
              </a:rPr>
              <a:t>receiver</a:t>
            </a:r>
            <a:r>
              <a:rPr lang="en" sz="1800">
                <a:latin typeface="Montserrat"/>
                <a:ea typeface="Montserrat"/>
                <a:cs typeface="Montserrat"/>
                <a:sym typeface="Montserrat"/>
              </a:rPr>
              <a:t>': 'Guna', 'amount': '5 BTC'}, {'sender': 'Guna', '</a:t>
            </a:r>
            <a:r>
              <a:rPr lang="en" sz="1800">
                <a:latin typeface="Montserrat"/>
                <a:ea typeface="Montserrat"/>
                <a:cs typeface="Montserrat"/>
                <a:sym typeface="Montserrat"/>
              </a:rPr>
              <a:t>receiver</a:t>
            </a:r>
            <a:r>
              <a:rPr lang="en" sz="1800">
                <a:latin typeface="Montserrat"/>
                <a:ea typeface="Montserrat"/>
                <a:cs typeface="Montserrat"/>
                <a:sym typeface="Montserrat"/>
              </a:rPr>
              <a:t>': 'Luigi', 'amount': '3 BTC'}, {'sender': 'Luigi', '</a:t>
            </a:r>
            <a:r>
              <a:rPr lang="en" sz="1800">
                <a:latin typeface="Montserrat"/>
                <a:ea typeface="Montserrat"/>
                <a:cs typeface="Montserrat"/>
                <a:sym typeface="Montserrat"/>
              </a:rPr>
              <a:t>receiver</a:t>
            </a:r>
            <a:r>
              <a:rPr lang="en" sz="1800">
                <a:latin typeface="Montserrat"/>
                <a:ea typeface="Montserrat"/>
                <a:cs typeface="Montserrat"/>
                <a:sym typeface="Montserrat"/>
              </a:rPr>
              <a:t>': 'Ayush', 'amount': '2 BTC'}], 'previous_hash': '9295cbaab6945c33caa26be5bfde0b64d8b8feb7ed2236d54ac9f9cfa416347c'},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800">
                <a:latin typeface="Montserrat"/>
                <a:ea typeface="Montserrat"/>
                <a:cs typeface="Montserrat"/>
                <a:sym typeface="Montserrat"/>
              </a:rPr>
              <a:t>{'index': 3, 'timestamp': 1670141947.3699968, 'transactions': [{'sender': 'Guna', '</a:t>
            </a:r>
            <a:r>
              <a:rPr lang="en" sz="1800">
                <a:latin typeface="Montserrat"/>
                <a:ea typeface="Montserrat"/>
                <a:cs typeface="Montserrat"/>
                <a:sym typeface="Montserrat"/>
              </a:rPr>
              <a:t>receiver</a:t>
            </a:r>
            <a:r>
              <a:rPr lang="en" sz="1800">
                <a:latin typeface="Montserrat"/>
                <a:ea typeface="Montserrat"/>
                <a:cs typeface="Montserrat"/>
                <a:sym typeface="Montserrat"/>
              </a:rPr>
              <a:t>': 'Ayush', 'amount': '2 BTC'}, {'sender': 'Guna', '</a:t>
            </a:r>
            <a:r>
              <a:rPr lang="en" sz="1800">
                <a:latin typeface="Montserrat"/>
                <a:ea typeface="Montserrat"/>
                <a:cs typeface="Montserrat"/>
                <a:sym typeface="Montserrat"/>
              </a:rPr>
              <a:t>receiver</a:t>
            </a:r>
            <a:r>
              <a:rPr lang="en" sz="1800">
                <a:latin typeface="Montserrat"/>
                <a:ea typeface="Montserrat"/>
                <a:cs typeface="Montserrat"/>
                <a:sym typeface="Montserrat"/>
              </a:rPr>
              <a:t>': 'Luigi', 'amount': '3 BTC'}, {'sender': 'Luigi', '</a:t>
            </a:r>
            <a:r>
              <a:rPr lang="en" sz="1800">
                <a:latin typeface="Montserrat"/>
                <a:ea typeface="Montserrat"/>
                <a:cs typeface="Montserrat"/>
                <a:sym typeface="Montserrat"/>
              </a:rPr>
              <a:t>receiver</a:t>
            </a:r>
            <a:r>
              <a:rPr lang="en" sz="1800">
                <a:latin typeface="Montserrat"/>
                <a:ea typeface="Montserrat"/>
                <a:cs typeface="Montserrat"/>
                <a:sym typeface="Montserrat"/>
              </a:rPr>
              <a:t>': 'Guna', 'amount': '1 BTC'}], 'previous_hash': 'f942eac85d61fc93e8d6ac5e2c5f729090094992e9512508a29a2160a9f44201'}]</a:t>
            </a:r>
            <a:endParaRPr sz="1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31" name="Google Shape;331;p51"/>
          <p:cNvSpPr txBox="1"/>
          <p:nvPr/>
        </p:nvSpPr>
        <p:spPr>
          <a:xfrm>
            <a:off x="0" y="116250"/>
            <a:ext cx="9057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Times New Roman"/>
                <a:ea typeface="Times New Roman"/>
                <a:cs typeface="Times New Roman"/>
                <a:sym typeface="Times New Roman"/>
              </a:rPr>
              <a:t>OUTPUT FOR IMPLEMENTATION - CONTENTS OF BLOCKCHAIN</a:t>
            </a:r>
            <a:endParaRPr sz="23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idx="4294967295" type="ctrTitle"/>
          </p:nvPr>
        </p:nvSpPr>
        <p:spPr>
          <a:xfrm>
            <a:off x="116325" y="30144"/>
            <a:ext cx="7772400" cy="1102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Consensus:</a:t>
            </a:r>
            <a:endParaRPr b="1">
              <a:latin typeface="Times New Roman"/>
              <a:ea typeface="Times New Roman"/>
              <a:cs typeface="Times New Roman"/>
              <a:sym typeface="Times New Roman"/>
            </a:endParaRPr>
          </a:p>
        </p:txBody>
      </p:sp>
      <p:pic>
        <p:nvPicPr>
          <p:cNvPr id="337" name="Google Shape;337;p52"/>
          <p:cNvPicPr preferRelativeResize="0"/>
          <p:nvPr/>
        </p:nvPicPr>
        <p:blipFill>
          <a:blip r:embed="rId3">
            <a:alphaModFix/>
          </a:blip>
          <a:stretch>
            <a:fillRect/>
          </a:stretch>
        </p:blipFill>
        <p:spPr>
          <a:xfrm>
            <a:off x="1776850" y="691169"/>
            <a:ext cx="5324475" cy="3552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48775" y="327434"/>
            <a:ext cx="77724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latin typeface="Times New Roman"/>
                <a:ea typeface="Times New Roman"/>
                <a:cs typeface="Times New Roman"/>
                <a:sym typeface="Times New Roman"/>
              </a:rPr>
              <a:t>Consensus Procedures</a:t>
            </a:r>
            <a:endParaRPr>
              <a:latin typeface="Times New Roman"/>
              <a:ea typeface="Times New Roman"/>
              <a:cs typeface="Times New Roman"/>
              <a:sym typeface="Times New Roman"/>
            </a:endParaRPr>
          </a:p>
        </p:txBody>
      </p:sp>
      <p:sp>
        <p:nvSpPr>
          <p:cNvPr id="343" name="Google Shape;343;p53"/>
          <p:cNvSpPr txBox="1"/>
          <p:nvPr>
            <p:ph idx="1" type="body"/>
          </p:nvPr>
        </p:nvSpPr>
        <p:spPr>
          <a:xfrm>
            <a:off x="501875" y="1523250"/>
            <a:ext cx="7772400" cy="20970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SzPts val="1800"/>
              <a:buFont typeface="Times New Roman"/>
              <a:buChar char="•"/>
            </a:pPr>
            <a:r>
              <a:rPr lang="en">
                <a:latin typeface="Times New Roman"/>
                <a:ea typeface="Times New Roman"/>
                <a:cs typeface="Times New Roman"/>
                <a:sym typeface="Times New Roman"/>
              </a:rPr>
              <a:t>Proof of Work (PoW)</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Proof of Stake (PoS)</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Delegate Proof of Stake (DPoS)</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Practical Byzantine Fault Tolerance (PBFT)</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Tendermint</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nvSpPr>
        <p:spPr>
          <a:xfrm>
            <a:off x="2286000" y="2417861"/>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27" name="Google Shape;127;p27"/>
          <p:cNvSpPr txBox="1"/>
          <p:nvPr/>
        </p:nvSpPr>
        <p:spPr>
          <a:xfrm>
            <a:off x="305399" y="67679"/>
            <a:ext cx="5908500" cy="24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400" u="none" cap="none" strike="noStrike">
                <a:solidFill>
                  <a:srgbClr val="000000"/>
                </a:solidFill>
                <a:latin typeface="Times New Roman"/>
                <a:ea typeface="Times New Roman"/>
                <a:cs typeface="Times New Roman"/>
                <a:sym typeface="Times New Roman"/>
              </a:rPr>
              <a:t>What is Blockchain?</a:t>
            </a:r>
            <a:endParaRPr/>
          </a:p>
          <a:p>
            <a:pPr indent="0" lvl="0" marL="0" marR="0" rtl="0" algn="l">
              <a:lnSpc>
                <a:spcPct val="100000"/>
              </a:lnSpc>
              <a:spcBef>
                <a:spcPts val="0"/>
              </a:spcBef>
              <a:spcAft>
                <a:spcPts val="0"/>
              </a:spcAft>
              <a:buNone/>
            </a:pPr>
            <a:r>
              <a:rPr b="1" i="0" lang="en" sz="2400" u="none" cap="none" strike="noStrike">
                <a:solidFill>
                  <a:srgbClr val="000000"/>
                </a:solidFill>
                <a:latin typeface="Times New Roman"/>
                <a:ea typeface="Times New Roman"/>
                <a:cs typeface="Times New Roman"/>
                <a:sym typeface="Times New Roman"/>
              </a:rPr>
              <a:t> </a:t>
            </a:r>
            <a:r>
              <a:rPr b="1" i="0" lang="en" sz="700" u="none" cap="none" strike="noStrike">
                <a:solidFill>
                  <a:srgbClr val="000000"/>
                </a:solidFill>
                <a:latin typeface="Times New Roman"/>
                <a:ea typeface="Times New Roman"/>
                <a:cs typeface="Times New Roman"/>
                <a:sym typeface="Times New Roman"/>
              </a:rPr>
              <a:t> </a:t>
            </a:r>
            <a:r>
              <a:rPr b="0" i="0" lang="en" sz="700" u="none" cap="none" strike="noStrike">
                <a:solidFill>
                  <a:srgbClr val="000000"/>
                </a:solidFill>
                <a:latin typeface="Arial"/>
                <a:ea typeface="Arial"/>
                <a:cs typeface="Arial"/>
                <a:sym typeface="Arial"/>
              </a:rPr>
              <a:t> </a:t>
            </a:r>
            <a:endParaRPr/>
          </a:p>
          <a:p>
            <a:pPr indent="0" lvl="0" marL="0" marR="0" rtl="0" algn="l">
              <a:lnSpc>
                <a:spcPct val="100000"/>
              </a:lnSpc>
              <a:spcBef>
                <a:spcPts val="1200"/>
              </a:spcBef>
              <a:spcAft>
                <a:spcPts val="0"/>
              </a:spcAft>
              <a:buNone/>
            </a:pPr>
            <a:r>
              <a:t/>
            </a:r>
            <a:endParaRPr b="1" i="0" sz="2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2400"/>
              </a:spcBef>
              <a:spcAft>
                <a:spcPts val="0"/>
              </a:spcAft>
              <a:buNone/>
            </a:pPr>
            <a:r>
              <a:rPr b="0" i="0" lang="en" sz="16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128" name="Google Shape;128;p27"/>
          <p:cNvPicPr preferRelativeResize="0"/>
          <p:nvPr/>
        </p:nvPicPr>
        <p:blipFill>
          <a:blip r:embed="rId3">
            <a:alphaModFix/>
          </a:blip>
          <a:stretch>
            <a:fillRect/>
          </a:stretch>
        </p:blipFill>
        <p:spPr>
          <a:xfrm>
            <a:off x="2600300" y="686750"/>
            <a:ext cx="6485875" cy="3118475"/>
          </a:xfrm>
          <a:prstGeom prst="rect">
            <a:avLst/>
          </a:prstGeom>
          <a:noFill/>
          <a:ln>
            <a:noFill/>
          </a:ln>
        </p:spPr>
      </p:pic>
      <p:pic>
        <p:nvPicPr>
          <p:cNvPr id="129" name="Google Shape;129;p27"/>
          <p:cNvPicPr preferRelativeResize="0"/>
          <p:nvPr/>
        </p:nvPicPr>
        <p:blipFill>
          <a:blip r:embed="rId4">
            <a:alphaModFix/>
          </a:blip>
          <a:stretch>
            <a:fillRect/>
          </a:stretch>
        </p:blipFill>
        <p:spPr>
          <a:xfrm>
            <a:off x="161324" y="639225"/>
            <a:ext cx="2438975" cy="3337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48775" y="327434"/>
            <a:ext cx="77724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Proof of Work (PoW)</a:t>
            </a:r>
            <a:endParaRPr/>
          </a:p>
        </p:txBody>
      </p:sp>
      <p:pic>
        <p:nvPicPr>
          <p:cNvPr id="349" name="Google Shape;349;p54"/>
          <p:cNvPicPr preferRelativeResize="0"/>
          <p:nvPr/>
        </p:nvPicPr>
        <p:blipFill>
          <a:blip r:embed="rId3">
            <a:alphaModFix/>
          </a:blip>
          <a:stretch>
            <a:fillRect/>
          </a:stretch>
        </p:blipFill>
        <p:spPr>
          <a:xfrm>
            <a:off x="1617200" y="990225"/>
            <a:ext cx="5909602" cy="35670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348775" y="327434"/>
            <a:ext cx="77724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Proof of Stake (PoS)</a:t>
            </a:r>
            <a:endParaRPr/>
          </a:p>
        </p:txBody>
      </p:sp>
      <p:pic>
        <p:nvPicPr>
          <p:cNvPr id="355" name="Google Shape;355;p55"/>
          <p:cNvPicPr preferRelativeResize="0"/>
          <p:nvPr/>
        </p:nvPicPr>
        <p:blipFill>
          <a:blip r:embed="rId3">
            <a:alphaModFix/>
          </a:blip>
          <a:stretch>
            <a:fillRect/>
          </a:stretch>
        </p:blipFill>
        <p:spPr>
          <a:xfrm>
            <a:off x="853800" y="1033675"/>
            <a:ext cx="2442525" cy="3355376"/>
          </a:xfrm>
          <a:prstGeom prst="rect">
            <a:avLst/>
          </a:prstGeom>
          <a:noFill/>
          <a:ln>
            <a:noFill/>
          </a:ln>
        </p:spPr>
      </p:pic>
      <p:pic>
        <p:nvPicPr>
          <p:cNvPr id="356" name="Google Shape;356;p55"/>
          <p:cNvPicPr preferRelativeResize="0"/>
          <p:nvPr/>
        </p:nvPicPr>
        <p:blipFill>
          <a:blip r:embed="rId4">
            <a:alphaModFix/>
          </a:blip>
          <a:stretch>
            <a:fillRect/>
          </a:stretch>
        </p:blipFill>
        <p:spPr>
          <a:xfrm>
            <a:off x="3397700" y="881375"/>
            <a:ext cx="2511200" cy="3576175"/>
          </a:xfrm>
          <a:prstGeom prst="rect">
            <a:avLst/>
          </a:prstGeom>
          <a:noFill/>
          <a:ln>
            <a:noFill/>
          </a:ln>
        </p:spPr>
      </p:pic>
      <p:pic>
        <p:nvPicPr>
          <p:cNvPr id="357" name="Google Shape;357;p55"/>
          <p:cNvPicPr preferRelativeResize="0"/>
          <p:nvPr/>
        </p:nvPicPr>
        <p:blipFill>
          <a:blip r:embed="rId5">
            <a:alphaModFix/>
          </a:blip>
          <a:stretch>
            <a:fillRect/>
          </a:stretch>
        </p:blipFill>
        <p:spPr>
          <a:xfrm>
            <a:off x="5908900" y="909033"/>
            <a:ext cx="2511201" cy="352085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6"/>
          <p:cNvSpPr txBox="1"/>
          <p:nvPr>
            <p:ph type="title"/>
          </p:nvPr>
        </p:nvSpPr>
        <p:spPr>
          <a:xfrm>
            <a:off x="348775" y="327434"/>
            <a:ext cx="77724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Proof of Stake (PoS)</a:t>
            </a:r>
            <a:endParaRPr/>
          </a:p>
        </p:txBody>
      </p:sp>
      <p:sp>
        <p:nvSpPr>
          <p:cNvPr id="363" name="Google Shape;363;p56"/>
          <p:cNvSpPr txBox="1"/>
          <p:nvPr/>
        </p:nvSpPr>
        <p:spPr>
          <a:xfrm>
            <a:off x="724575" y="979725"/>
            <a:ext cx="4776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Randomized Block Selection</a:t>
            </a:r>
            <a:endParaRPr/>
          </a:p>
        </p:txBody>
      </p:sp>
      <p:pic>
        <p:nvPicPr>
          <p:cNvPr id="364" name="Google Shape;364;p56"/>
          <p:cNvPicPr preferRelativeResize="0"/>
          <p:nvPr/>
        </p:nvPicPr>
        <p:blipFill>
          <a:blip r:embed="rId3">
            <a:alphaModFix/>
          </a:blip>
          <a:stretch>
            <a:fillRect/>
          </a:stretch>
        </p:blipFill>
        <p:spPr>
          <a:xfrm>
            <a:off x="1192950" y="1379925"/>
            <a:ext cx="6084049" cy="3104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7"/>
          <p:cNvSpPr txBox="1"/>
          <p:nvPr>
            <p:ph type="title"/>
          </p:nvPr>
        </p:nvSpPr>
        <p:spPr>
          <a:xfrm>
            <a:off x="348775" y="327434"/>
            <a:ext cx="77724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Proof of Stake (PoS)</a:t>
            </a:r>
            <a:endParaRPr/>
          </a:p>
        </p:txBody>
      </p:sp>
      <p:sp>
        <p:nvSpPr>
          <p:cNvPr id="370" name="Google Shape;370;p57"/>
          <p:cNvSpPr txBox="1"/>
          <p:nvPr/>
        </p:nvSpPr>
        <p:spPr>
          <a:xfrm>
            <a:off x="724575" y="979725"/>
            <a:ext cx="4776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Coin Age Selection</a:t>
            </a:r>
            <a:endParaRPr/>
          </a:p>
        </p:txBody>
      </p:sp>
      <p:pic>
        <p:nvPicPr>
          <p:cNvPr id="371" name="Google Shape;371;p57"/>
          <p:cNvPicPr preferRelativeResize="0"/>
          <p:nvPr/>
        </p:nvPicPr>
        <p:blipFill>
          <a:blip r:embed="rId3">
            <a:alphaModFix/>
          </a:blip>
          <a:stretch>
            <a:fillRect/>
          </a:stretch>
        </p:blipFill>
        <p:spPr>
          <a:xfrm>
            <a:off x="1387710" y="1277875"/>
            <a:ext cx="6368592" cy="3263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txBox="1"/>
          <p:nvPr>
            <p:ph type="title"/>
          </p:nvPr>
        </p:nvSpPr>
        <p:spPr>
          <a:xfrm>
            <a:off x="348775" y="327434"/>
            <a:ext cx="77724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a:t>Delegate Proof of Stake (DPoS)</a:t>
            </a:r>
            <a:endParaRPr/>
          </a:p>
        </p:txBody>
      </p:sp>
      <p:pic>
        <p:nvPicPr>
          <p:cNvPr id="377" name="Google Shape;377;p58"/>
          <p:cNvPicPr preferRelativeResize="0"/>
          <p:nvPr/>
        </p:nvPicPr>
        <p:blipFill>
          <a:blip r:embed="rId3">
            <a:alphaModFix/>
          </a:blip>
          <a:stretch>
            <a:fillRect/>
          </a:stretch>
        </p:blipFill>
        <p:spPr>
          <a:xfrm>
            <a:off x="750475" y="1090275"/>
            <a:ext cx="5867276" cy="3318451"/>
          </a:xfrm>
          <a:prstGeom prst="rect">
            <a:avLst/>
          </a:prstGeom>
          <a:noFill/>
          <a:ln>
            <a:noFill/>
          </a:ln>
        </p:spPr>
      </p:pic>
      <p:sp>
        <p:nvSpPr>
          <p:cNvPr id="378" name="Google Shape;378;p58"/>
          <p:cNvSpPr txBox="1"/>
          <p:nvPr/>
        </p:nvSpPr>
        <p:spPr>
          <a:xfrm>
            <a:off x="6715125" y="1616725"/>
            <a:ext cx="2441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Democratic version of Proof of Stake</a:t>
            </a:r>
            <a:endParaRPr/>
          </a:p>
          <a:p>
            <a:pPr indent="-317500" lvl="0" marL="457200" rtl="0" algn="l">
              <a:spcBef>
                <a:spcPts val="0"/>
              </a:spcBef>
              <a:spcAft>
                <a:spcPts val="0"/>
              </a:spcAft>
              <a:buSzPts val="1400"/>
              <a:buChar char="●"/>
            </a:pPr>
            <a:r>
              <a:rPr lang="en"/>
              <a:t>Stake holders vote and elect delegates (21 - 101)</a:t>
            </a:r>
            <a:endParaRPr/>
          </a:p>
          <a:p>
            <a:pPr indent="0" lvl="0" marL="45720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9"/>
          <p:cNvSpPr txBox="1"/>
          <p:nvPr>
            <p:ph type="title"/>
          </p:nvPr>
        </p:nvSpPr>
        <p:spPr>
          <a:xfrm>
            <a:off x="61375" y="327425"/>
            <a:ext cx="91440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3600"/>
              <a:t>Practical Byzantine Fault Tolerance (PBFT)</a:t>
            </a:r>
            <a:endParaRPr sz="3600"/>
          </a:p>
        </p:txBody>
      </p:sp>
      <p:pic>
        <p:nvPicPr>
          <p:cNvPr id="384" name="Google Shape;384;p59"/>
          <p:cNvPicPr preferRelativeResize="0"/>
          <p:nvPr/>
        </p:nvPicPr>
        <p:blipFill>
          <a:blip r:embed="rId3">
            <a:alphaModFix/>
          </a:blip>
          <a:stretch>
            <a:fillRect/>
          </a:stretch>
        </p:blipFill>
        <p:spPr>
          <a:xfrm>
            <a:off x="237788" y="1037600"/>
            <a:ext cx="8668425" cy="3260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0"/>
          <p:cNvSpPr txBox="1"/>
          <p:nvPr>
            <p:ph type="title"/>
          </p:nvPr>
        </p:nvSpPr>
        <p:spPr>
          <a:xfrm>
            <a:off x="348775" y="327434"/>
            <a:ext cx="77724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Tendermint</a:t>
            </a:r>
            <a:endParaRPr/>
          </a:p>
        </p:txBody>
      </p:sp>
      <p:pic>
        <p:nvPicPr>
          <p:cNvPr id="390" name="Google Shape;390;p60"/>
          <p:cNvPicPr preferRelativeResize="0"/>
          <p:nvPr/>
        </p:nvPicPr>
        <p:blipFill rotWithShape="1">
          <a:blip r:embed="rId3">
            <a:alphaModFix/>
          </a:blip>
          <a:srcRect b="0" l="0" r="0" t="0"/>
          <a:stretch/>
        </p:blipFill>
        <p:spPr>
          <a:xfrm>
            <a:off x="2869750" y="422501"/>
            <a:ext cx="5733374" cy="4012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ph type="title"/>
          </p:nvPr>
        </p:nvSpPr>
        <p:spPr>
          <a:xfrm>
            <a:off x="348775" y="327434"/>
            <a:ext cx="77724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Comparison </a:t>
            </a:r>
            <a:endParaRPr/>
          </a:p>
        </p:txBody>
      </p:sp>
      <p:pic>
        <p:nvPicPr>
          <p:cNvPr id="396" name="Google Shape;396;p61"/>
          <p:cNvPicPr preferRelativeResize="0"/>
          <p:nvPr/>
        </p:nvPicPr>
        <p:blipFill rotWithShape="1">
          <a:blip r:embed="rId3">
            <a:alphaModFix/>
          </a:blip>
          <a:srcRect b="0" l="0" r="0" t="0"/>
          <a:stretch/>
        </p:blipFill>
        <p:spPr>
          <a:xfrm>
            <a:off x="556337" y="930000"/>
            <a:ext cx="8031326" cy="3531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2"/>
          <p:cNvSpPr txBox="1"/>
          <p:nvPr>
            <p:ph idx="4294967295" type="title"/>
          </p:nvPr>
        </p:nvSpPr>
        <p:spPr>
          <a:xfrm>
            <a:off x="734150" y="82009"/>
            <a:ext cx="77724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800">
                <a:latin typeface="Times New Roman"/>
                <a:ea typeface="Times New Roman"/>
                <a:cs typeface="Times New Roman"/>
                <a:sym typeface="Times New Roman"/>
              </a:rPr>
              <a:t>APPLICATION OF BLOCKCHAIN</a:t>
            </a:r>
            <a:endParaRPr sz="2800">
              <a:latin typeface="Times New Roman"/>
              <a:ea typeface="Times New Roman"/>
              <a:cs typeface="Times New Roman"/>
              <a:sym typeface="Times New Roman"/>
            </a:endParaRPr>
          </a:p>
        </p:txBody>
      </p:sp>
      <p:pic>
        <p:nvPicPr>
          <p:cNvPr id="402" name="Google Shape;402;p62"/>
          <p:cNvPicPr preferRelativeResize="0"/>
          <p:nvPr/>
        </p:nvPicPr>
        <p:blipFill>
          <a:blip r:embed="rId3">
            <a:alphaModFix/>
          </a:blip>
          <a:stretch>
            <a:fillRect/>
          </a:stretch>
        </p:blipFill>
        <p:spPr>
          <a:xfrm>
            <a:off x="2323125" y="560925"/>
            <a:ext cx="4177699" cy="3995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3"/>
          <p:cNvSpPr txBox="1"/>
          <p:nvPr>
            <p:ph idx="4294967295" type="title"/>
          </p:nvPr>
        </p:nvSpPr>
        <p:spPr>
          <a:xfrm>
            <a:off x="35450" y="38334"/>
            <a:ext cx="77724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HEALTH CARE:</a:t>
            </a:r>
            <a:endParaRPr sz="24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                         </a:t>
            </a:r>
            <a:r>
              <a:rPr lang="en" sz="1600">
                <a:latin typeface="Times New Roman"/>
                <a:ea typeface="Times New Roman"/>
                <a:cs typeface="Times New Roman"/>
                <a:sym typeface="Times New Roman"/>
              </a:rPr>
              <a:t>Records of the patients.</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                                     Provided keys to access data.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sp>
        <p:nvSpPr>
          <p:cNvPr id="408" name="Google Shape;408;p63"/>
          <p:cNvSpPr txBox="1"/>
          <p:nvPr/>
        </p:nvSpPr>
        <p:spPr>
          <a:xfrm>
            <a:off x="35450" y="1296500"/>
            <a:ext cx="5964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DIGITAL VOTING</a:t>
            </a: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Transparent voting monitored by regulators.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One changeable vote per person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sp>
        <p:nvSpPr>
          <p:cNvPr id="409" name="Google Shape;409;p63"/>
          <p:cNvSpPr txBox="1"/>
          <p:nvPr/>
        </p:nvSpPr>
        <p:spPr>
          <a:xfrm>
            <a:off x="35450" y="2619200"/>
            <a:ext cx="8497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DIGITAL IDs: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Create IDs through authenticator app that link with the formal financial sector</a:t>
            </a:r>
            <a:r>
              <a:rPr lang="en"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Uses extra layers of protection </a:t>
            </a:r>
            <a:r>
              <a:rPr lang="en" sz="1600">
                <a:solidFill>
                  <a:schemeClr val="dk1"/>
                </a:solidFill>
                <a:latin typeface="Times New Roman"/>
                <a:ea typeface="Times New Roman"/>
                <a:cs typeface="Times New Roman"/>
                <a:sym typeface="Times New Roman"/>
              </a:rPr>
              <a:t>using</a:t>
            </a:r>
            <a:r>
              <a:rPr lang="en" sz="1600">
                <a:solidFill>
                  <a:schemeClr val="dk1"/>
                </a:solidFill>
                <a:latin typeface="Times New Roman"/>
                <a:ea typeface="Times New Roman"/>
                <a:cs typeface="Times New Roman"/>
                <a:sym typeface="Times New Roman"/>
              </a:rPr>
              <a:t> codes/tokens to identify users.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8"/>
          <p:cNvSpPr txBox="1"/>
          <p:nvPr>
            <p:ph type="ctrTitle"/>
          </p:nvPr>
        </p:nvSpPr>
        <p:spPr>
          <a:xfrm>
            <a:off x="137350" y="222600"/>
            <a:ext cx="2424900" cy="2349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rPr lang="en" sz="1900">
                <a:latin typeface="Times New Roman"/>
                <a:ea typeface="Times New Roman"/>
                <a:cs typeface="Times New Roman"/>
                <a:sym typeface="Times New Roman"/>
              </a:rPr>
              <a:t>PEER TO PEER.</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900">
              <a:latin typeface="Times New Roman"/>
              <a:ea typeface="Times New Roman"/>
              <a:cs typeface="Times New Roman"/>
              <a:sym typeface="Times New Roman"/>
            </a:endParaRPr>
          </a:p>
          <a:p>
            <a:pPr indent="0" lvl="0" marL="0" rtl="0" algn="l">
              <a:spcBef>
                <a:spcPts val="0"/>
              </a:spcBef>
              <a:spcAft>
                <a:spcPts val="0"/>
              </a:spcAft>
              <a:buNone/>
            </a:pPr>
            <a:r>
              <a:t/>
            </a:r>
            <a:endParaRPr sz="1000"/>
          </a:p>
        </p:txBody>
      </p:sp>
      <p:sp>
        <p:nvSpPr>
          <p:cNvPr id="135" name="Google Shape;135;p28"/>
          <p:cNvSpPr txBox="1"/>
          <p:nvPr>
            <p:ph idx="1" type="subTitle"/>
          </p:nvPr>
        </p:nvSpPr>
        <p:spPr>
          <a:xfrm>
            <a:off x="0" y="2795250"/>
            <a:ext cx="7772400" cy="13932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
              <a:t>   </a:t>
            </a:r>
            <a:r>
              <a:rPr lang="en">
                <a:latin typeface="Times New Roman"/>
                <a:ea typeface="Times New Roman"/>
                <a:cs typeface="Times New Roman"/>
                <a:sym typeface="Times New Roman"/>
              </a:rPr>
              <a:t>DeCentralized:</a:t>
            </a:r>
            <a:endParaRPr>
              <a:latin typeface="Times New Roman"/>
              <a:ea typeface="Times New Roman"/>
              <a:cs typeface="Times New Roman"/>
              <a:sym typeface="Times New Roman"/>
            </a:endParaRPr>
          </a:p>
          <a:p>
            <a:pPr indent="0" lvl="0" marL="0" rtl="0" algn="l">
              <a:spcBef>
                <a:spcPts val="440"/>
              </a:spcBef>
              <a:spcAft>
                <a:spcPts val="0"/>
              </a:spcAft>
              <a:buNone/>
            </a:pPr>
            <a:r>
              <a:rPr lang="en">
                <a:latin typeface="Times New Roman"/>
                <a:ea typeface="Times New Roman"/>
                <a:cs typeface="Times New Roman"/>
                <a:sym typeface="Times New Roman"/>
              </a:rPr>
              <a:t>             No authority.</a:t>
            </a:r>
            <a:endParaRPr>
              <a:latin typeface="Times New Roman"/>
              <a:ea typeface="Times New Roman"/>
              <a:cs typeface="Times New Roman"/>
              <a:sym typeface="Times New Roman"/>
            </a:endParaRPr>
          </a:p>
          <a:p>
            <a:pPr indent="0" lvl="0" marL="0" rtl="0" algn="l">
              <a:spcBef>
                <a:spcPts val="440"/>
              </a:spcBef>
              <a:spcAft>
                <a:spcPts val="0"/>
              </a:spcAft>
              <a:buNone/>
            </a:pPr>
            <a:r>
              <a:rPr lang="en">
                <a:latin typeface="Times New Roman"/>
                <a:ea typeface="Times New Roman"/>
                <a:cs typeface="Times New Roman"/>
                <a:sym typeface="Times New Roman"/>
              </a:rPr>
              <a:t>             No intermediate.</a:t>
            </a:r>
            <a:endParaRPr>
              <a:latin typeface="Times New Roman"/>
              <a:ea typeface="Times New Roman"/>
              <a:cs typeface="Times New Roman"/>
              <a:sym typeface="Times New Roman"/>
            </a:endParaRPr>
          </a:p>
        </p:txBody>
      </p:sp>
      <p:sp>
        <p:nvSpPr>
          <p:cNvPr id="136" name="Google Shape;136;p28"/>
          <p:cNvSpPr txBox="1"/>
          <p:nvPr/>
        </p:nvSpPr>
        <p:spPr>
          <a:xfrm>
            <a:off x="1989000" y="1907550"/>
            <a:ext cx="391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7" name="Google Shape;137;p28"/>
          <p:cNvPicPr preferRelativeResize="0"/>
          <p:nvPr/>
        </p:nvPicPr>
        <p:blipFill>
          <a:blip r:embed="rId3">
            <a:alphaModFix/>
          </a:blip>
          <a:stretch>
            <a:fillRect/>
          </a:stretch>
        </p:blipFill>
        <p:spPr>
          <a:xfrm>
            <a:off x="2186050" y="154775"/>
            <a:ext cx="2246750" cy="2246750"/>
          </a:xfrm>
          <a:prstGeom prst="rect">
            <a:avLst/>
          </a:prstGeom>
          <a:noFill/>
          <a:ln>
            <a:noFill/>
          </a:ln>
        </p:spPr>
      </p:pic>
      <p:pic>
        <p:nvPicPr>
          <p:cNvPr id="138" name="Google Shape;138;p28"/>
          <p:cNvPicPr preferRelativeResize="0"/>
          <p:nvPr/>
        </p:nvPicPr>
        <p:blipFill>
          <a:blip r:embed="rId4">
            <a:alphaModFix/>
          </a:blip>
          <a:stretch>
            <a:fillRect/>
          </a:stretch>
        </p:blipFill>
        <p:spPr>
          <a:xfrm>
            <a:off x="4568600" y="2492800"/>
            <a:ext cx="4056125" cy="2079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4"/>
          <p:cNvSpPr txBox="1"/>
          <p:nvPr/>
        </p:nvSpPr>
        <p:spPr>
          <a:xfrm>
            <a:off x="0" y="0"/>
            <a:ext cx="8497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DATA SHARING:</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Uses blockchain to share/sell unused data.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Unused data bundles routed to places that need it the most.</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Marketplace to store data.</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sp>
        <p:nvSpPr>
          <p:cNvPr id="415" name="Google Shape;415;p64"/>
          <p:cNvSpPr txBox="1"/>
          <p:nvPr/>
        </p:nvSpPr>
        <p:spPr>
          <a:xfrm>
            <a:off x="0" y="1916575"/>
            <a:ext cx="8952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COPYRIGHT AND ROYALTY PROTECTION</a:t>
            </a:r>
            <a:r>
              <a:rPr lang="en"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24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Copyright and ownership laws on online media using blockchain to ensure security.</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To provide real-time and authentic royalty distribution data to content creators.</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5"/>
          <p:cNvSpPr txBox="1"/>
          <p:nvPr/>
        </p:nvSpPr>
        <p:spPr>
          <a:xfrm>
            <a:off x="2047275" y="1238475"/>
            <a:ext cx="47517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t>THANK YOU !</a:t>
            </a:r>
            <a:endParaRPr sz="4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9"/>
          <p:cNvPicPr preferRelativeResize="0"/>
          <p:nvPr/>
        </p:nvPicPr>
        <p:blipFill rotWithShape="1">
          <a:blip r:embed="rId3">
            <a:alphaModFix/>
          </a:blip>
          <a:srcRect b="0" l="0" r="0" t="0"/>
          <a:stretch/>
        </p:blipFill>
        <p:spPr>
          <a:xfrm>
            <a:off x="2321810" y="976630"/>
            <a:ext cx="914479" cy="847375"/>
          </a:xfrm>
          <a:prstGeom prst="rect">
            <a:avLst/>
          </a:prstGeom>
          <a:noFill/>
          <a:ln cap="flat" cmpd="sng" w="9525">
            <a:solidFill>
              <a:schemeClr val="accent1"/>
            </a:solidFill>
            <a:prstDash val="solid"/>
            <a:round/>
            <a:headEnd len="sm" w="sm" type="none"/>
            <a:tailEnd len="sm" w="sm" type="none"/>
          </a:ln>
        </p:spPr>
      </p:pic>
      <p:pic>
        <p:nvPicPr>
          <p:cNvPr id="144" name="Google Shape;144;p29"/>
          <p:cNvPicPr preferRelativeResize="0"/>
          <p:nvPr/>
        </p:nvPicPr>
        <p:blipFill rotWithShape="1">
          <a:blip r:embed="rId4">
            <a:alphaModFix/>
          </a:blip>
          <a:srcRect b="0" l="0" r="0" t="0"/>
          <a:stretch/>
        </p:blipFill>
        <p:spPr>
          <a:xfrm>
            <a:off x="2444104" y="2598998"/>
            <a:ext cx="914479" cy="847417"/>
          </a:xfrm>
          <a:prstGeom prst="rect">
            <a:avLst/>
          </a:prstGeom>
          <a:noFill/>
          <a:ln>
            <a:noFill/>
          </a:ln>
        </p:spPr>
      </p:pic>
      <p:pic>
        <p:nvPicPr>
          <p:cNvPr id="145" name="Google Shape;145;p29"/>
          <p:cNvPicPr preferRelativeResize="0"/>
          <p:nvPr/>
        </p:nvPicPr>
        <p:blipFill rotWithShape="1">
          <a:blip r:embed="rId4">
            <a:alphaModFix/>
          </a:blip>
          <a:srcRect b="0" l="0" r="0" t="0"/>
          <a:stretch/>
        </p:blipFill>
        <p:spPr>
          <a:xfrm>
            <a:off x="1164009" y="2584636"/>
            <a:ext cx="914479" cy="847417"/>
          </a:xfrm>
          <a:prstGeom prst="rect">
            <a:avLst/>
          </a:prstGeom>
          <a:noFill/>
          <a:ln>
            <a:noFill/>
          </a:ln>
        </p:spPr>
      </p:pic>
      <p:pic>
        <p:nvPicPr>
          <p:cNvPr id="146" name="Google Shape;146;p29"/>
          <p:cNvPicPr preferRelativeResize="0"/>
          <p:nvPr/>
        </p:nvPicPr>
        <p:blipFill rotWithShape="1">
          <a:blip r:embed="rId4">
            <a:alphaModFix/>
          </a:blip>
          <a:srcRect b="0" l="0" r="0" t="0"/>
          <a:stretch/>
        </p:blipFill>
        <p:spPr>
          <a:xfrm>
            <a:off x="3654285" y="2598998"/>
            <a:ext cx="892455" cy="847417"/>
          </a:xfrm>
          <a:prstGeom prst="rect">
            <a:avLst/>
          </a:prstGeom>
          <a:noFill/>
          <a:ln>
            <a:noFill/>
          </a:ln>
        </p:spPr>
      </p:pic>
      <p:sp>
        <p:nvSpPr>
          <p:cNvPr id="147" name="Google Shape;147;p29"/>
          <p:cNvSpPr/>
          <p:nvPr/>
        </p:nvSpPr>
        <p:spPr>
          <a:xfrm>
            <a:off x="-1223428" y="624522"/>
            <a:ext cx="45719" cy="45719"/>
          </a:xfrm>
          <a:prstGeom prst="rect">
            <a:avLst/>
          </a:prstGeom>
          <a:solidFill>
            <a:schemeClr val="accent1"/>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Man holding sign" id="148" name="Google Shape;148;p29"/>
          <p:cNvPicPr preferRelativeResize="0"/>
          <p:nvPr/>
        </p:nvPicPr>
        <p:blipFill rotWithShape="1">
          <a:blip r:embed="rId5">
            <a:alphaModFix/>
          </a:blip>
          <a:srcRect b="0" l="0" r="0" t="0"/>
          <a:stretch/>
        </p:blipFill>
        <p:spPr>
          <a:xfrm>
            <a:off x="5229826" y="79232"/>
            <a:ext cx="3475677" cy="4495800"/>
          </a:xfrm>
          <a:prstGeom prst="rect">
            <a:avLst/>
          </a:prstGeom>
          <a:noFill/>
          <a:ln>
            <a:noFill/>
          </a:ln>
        </p:spPr>
      </p:pic>
      <p:cxnSp>
        <p:nvCxnSpPr>
          <p:cNvPr id="149" name="Google Shape;149;p29"/>
          <p:cNvCxnSpPr/>
          <p:nvPr/>
        </p:nvCxnSpPr>
        <p:spPr>
          <a:xfrm>
            <a:off x="1943698" y="3006509"/>
            <a:ext cx="646304" cy="0"/>
          </a:xfrm>
          <a:prstGeom prst="straightConnector1">
            <a:avLst/>
          </a:prstGeom>
          <a:noFill/>
          <a:ln cap="flat" cmpd="sng" w="9525">
            <a:solidFill>
              <a:schemeClr val="dk1"/>
            </a:solidFill>
            <a:prstDash val="solid"/>
            <a:round/>
            <a:headEnd len="sm" w="sm" type="none"/>
            <a:tailEnd len="sm" w="sm" type="none"/>
          </a:ln>
        </p:spPr>
      </p:cxnSp>
      <p:cxnSp>
        <p:nvCxnSpPr>
          <p:cNvPr id="150" name="Google Shape;150;p29"/>
          <p:cNvCxnSpPr/>
          <p:nvPr/>
        </p:nvCxnSpPr>
        <p:spPr>
          <a:xfrm>
            <a:off x="3236306" y="3056218"/>
            <a:ext cx="574491" cy="0"/>
          </a:xfrm>
          <a:prstGeom prst="straightConnector1">
            <a:avLst/>
          </a:prstGeom>
          <a:noFill/>
          <a:ln cap="flat" cmpd="sng" w="9525">
            <a:solidFill>
              <a:schemeClr val="dk1"/>
            </a:solidFill>
            <a:prstDash val="solid"/>
            <a:round/>
            <a:headEnd len="sm" w="sm" type="none"/>
            <a:tailEnd len="sm" w="sm" type="none"/>
          </a:ln>
        </p:spPr>
      </p:cxnSp>
      <p:sp>
        <p:nvSpPr>
          <p:cNvPr id="151" name="Google Shape;151;p29"/>
          <p:cNvSpPr txBox="1"/>
          <p:nvPr>
            <p:ph type="title"/>
          </p:nvPr>
        </p:nvSpPr>
        <p:spPr>
          <a:xfrm>
            <a:off x="749467" y="689391"/>
            <a:ext cx="1056138" cy="2872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sz="1050"/>
              <a:t>BLOCK:</a:t>
            </a:r>
            <a:br>
              <a:rPr b="1" lang="en" sz="1050"/>
            </a:br>
            <a:r>
              <a:rPr b="1" lang="en" sz="1050"/>
              <a:t>            </a:t>
            </a:r>
            <a:endParaRPr/>
          </a:p>
        </p:txBody>
      </p:sp>
      <p:sp>
        <p:nvSpPr>
          <p:cNvPr id="152" name="Google Shape;152;p29"/>
          <p:cNvSpPr txBox="1"/>
          <p:nvPr>
            <p:ph idx="1" type="body"/>
          </p:nvPr>
        </p:nvSpPr>
        <p:spPr>
          <a:xfrm>
            <a:off x="270937" y="2038728"/>
            <a:ext cx="2592163" cy="507785"/>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360"/>
              </a:spcBef>
              <a:spcAft>
                <a:spcPts val="0"/>
              </a:spcAft>
              <a:buSzPts val="1800"/>
              <a:buNone/>
            </a:pPr>
            <a:r>
              <a:rPr b="1" lang="en" sz="1050"/>
              <a:t>         LEDGER:</a:t>
            </a:r>
            <a:endParaRPr/>
          </a:p>
        </p:txBody>
      </p:sp>
      <p:sp>
        <p:nvSpPr>
          <p:cNvPr id="153" name="Google Shape;153;p29"/>
          <p:cNvSpPr/>
          <p:nvPr/>
        </p:nvSpPr>
        <p:spPr>
          <a:xfrm>
            <a:off x="5475925" y="1442075"/>
            <a:ext cx="29346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COLLECTION OF BLOCKS IS A LEDGER</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2" presetSubtype="4">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30"/>
          <p:cNvPicPr preferRelativeResize="0"/>
          <p:nvPr/>
        </p:nvPicPr>
        <p:blipFill rotWithShape="1">
          <a:blip r:embed="rId3">
            <a:alphaModFix/>
          </a:blip>
          <a:srcRect b="0" l="0" r="0" t="0"/>
          <a:stretch/>
        </p:blipFill>
        <p:spPr>
          <a:xfrm>
            <a:off x="647725" y="1547334"/>
            <a:ext cx="8096250" cy="2371725"/>
          </a:xfrm>
          <a:prstGeom prst="rect">
            <a:avLst/>
          </a:prstGeom>
          <a:noFill/>
          <a:ln>
            <a:noFill/>
          </a:ln>
        </p:spPr>
      </p:pic>
      <p:sp>
        <p:nvSpPr>
          <p:cNvPr id="159" name="Google Shape;159;p30"/>
          <p:cNvSpPr txBox="1"/>
          <p:nvPr/>
        </p:nvSpPr>
        <p:spPr>
          <a:xfrm>
            <a:off x="647725" y="921038"/>
            <a:ext cx="587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Block Structure</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471250" y="388659"/>
            <a:ext cx="7772400" cy="857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Blockchain Network</a:t>
            </a:r>
            <a:endParaRPr/>
          </a:p>
        </p:txBody>
      </p:sp>
      <p:pic>
        <p:nvPicPr>
          <p:cNvPr id="165" name="Google Shape;165;p31"/>
          <p:cNvPicPr preferRelativeResize="0"/>
          <p:nvPr/>
        </p:nvPicPr>
        <p:blipFill rotWithShape="1">
          <a:blip r:embed="rId3">
            <a:alphaModFix/>
          </a:blip>
          <a:srcRect b="0" l="0" r="0" t="0"/>
          <a:stretch/>
        </p:blipFill>
        <p:spPr>
          <a:xfrm>
            <a:off x="229623" y="1064499"/>
            <a:ext cx="7001224" cy="3429949"/>
          </a:xfrm>
          <a:prstGeom prst="rect">
            <a:avLst/>
          </a:prstGeom>
          <a:noFill/>
          <a:ln>
            <a:noFill/>
          </a:ln>
        </p:spPr>
      </p:pic>
      <p:pic>
        <p:nvPicPr>
          <p:cNvPr id="166" name="Google Shape;166;p31"/>
          <p:cNvPicPr preferRelativeResize="0"/>
          <p:nvPr/>
        </p:nvPicPr>
        <p:blipFill rotWithShape="1">
          <a:blip r:embed="rId4">
            <a:alphaModFix/>
          </a:blip>
          <a:srcRect b="0" l="0" r="0" t="0"/>
          <a:stretch/>
        </p:blipFill>
        <p:spPr>
          <a:xfrm>
            <a:off x="6465550" y="-39824"/>
            <a:ext cx="2632400" cy="146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type="title"/>
          </p:nvPr>
        </p:nvSpPr>
        <p:spPr>
          <a:xfrm>
            <a:off x="438550" y="168684"/>
            <a:ext cx="77724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3300">
                <a:latin typeface="Times New Roman"/>
                <a:ea typeface="Times New Roman"/>
                <a:cs typeface="Times New Roman"/>
                <a:sym typeface="Times New Roman"/>
              </a:rPr>
              <a:t>Blockchain transaction process:</a:t>
            </a:r>
            <a:endParaRPr sz="3300">
              <a:latin typeface="Times New Roman"/>
              <a:ea typeface="Times New Roman"/>
              <a:cs typeface="Times New Roman"/>
              <a:sym typeface="Times New Roman"/>
            </a:endParaRPr>
          </a:p>
          <a:p>
            <a:pPr indent="0" lvl="0" marL="0" rtl="0" algn="l">
              <a:spcBef>
                <a:spcPts val="0"/>
              </a:spcBef>
              <a:spcAft>
                <a:spcPts val="0"/>
              </a:spcAft>
              <a:buNone/>
            </a:pPr>
            <a:r>
              <a:t/>
            </a:r>
            <a:endParaRPr sz="3300">
              <a:latin typeface="Times New Roman"/>
              <a:ea typeface="Times New Roman"/>
              <a:cs typeface="Times New Roman"/>
              <a:sym typeface="Times New Roman"/>
            </a:endParaRPr>
          </a:p>
          <a:p>
            <a:pPr indent="0" lvl="0" marL="0" rtl="0" algn="l">
              <a:spcBef>
                <a:spcPts val="0"/>
              </a:spcBef>
              <a:spcAft>
                <a:spcPts val="0"/>
              </a:spcAft>
              <a:buNone/>
            </a:pPr>
            <a:r>
              <a:rPr lang="en" sz="3300">
                <a:latin typeface="Times New Roman"/>
                <a:ea typeface="Times New Roman"/>
                <a:cs typeface="Times New Roman"/>
                <a:sym typeface="Times New Roman"/>
              </a:rPr>
              <a:t>                   </a:t>
            </a:r>
            <a:endParaRPr sz="3300">
              <a:latin typeface="Times New Roman"/>
              <a:ea typeface="Times New Roman"/>
              <a:cs typeface="Times New Roman"/>
              <a:sym typeface="Times New Roman"/>
            </a:endParaRPr>
          </a:p>
        </p:txBody>
      </p:sp>
      <p:sp>
        <p:nvSpPr>
          <p:cNvPr id="172" name="Google Shape;172;p32"/>
          <p:cNvSpPr txBox="1"/>
          <p:nvPr>
            <p:ph idx="1" type="body"/>
          </p:nvPr>
        </p:nvSpPr>
        <p:spPr>
          <a:xfrm>
            <a:off x="438550" y="787450"/>
            <a:ext cx="7772400" cy="3327300"/>
          </a:xfrm>
          <a:prstGeom prst="rect">
            <a:avLst/>
          </a:prstGeom>
        </p:spPr>
        <p:txBody>
          <a:bodyPr anchorCtr="0" anchor="t" bIns="45700" lIns="91425" spcFirstLastPara="1" rIns="91425" wrap="square" tIns="45700">
            <a:noAutofit/>
          </a:bodyPr>
          <a:lstStyle/>
          <a:p>
            <a:pPr indent="-330200" lvl="0" marL="457200" rtl="0" algn="l">
              <a:spcBef>
                <a:spcPts val="360"/>
              </a:spcBef>
              <a:spcAft>
                <a:spcPts val="0"/>
              </a:spcAft>
              <a:buSzPts val="1600"/>
              <a:buFont typeface="Times New Roman"/>
              <a:buChar char="●"/>
            </a:pPr>
            <a:r>
              <a:rPr lang="en" sz="1600">
                <a:latin typeface="Times New Roman"/>
                <a:ea typeface="Times New Roman"/>
                <a:cs typeface="Times New Roman"/>
                <a:sym typeface="Times New Roman"/>
              </a:rPr>
              <a:t> </a:t>
            </a:r>
            <a:r>
              <a:rPr lang="en" sz="1600">
                <a:latin typeface="Times New Roman"/>
                <a:ea typeface="Times New Roman"/>
                <a:cs typeface="Times New Roman"/>
                <a:sym typeface="Times New Roman"/>
              </a:rPr>
              <a:t> Cryptographic Hash function.(mining and consensus mechanism).</a:t>
            </a:r>
            <a:endParaRPr sz="1600">
              <a:latin typeface="Times New Roman"/>
              <a:ea typeface="Times New Roman"/>
              <a:cs typeface="Times New Roman"/>
              <a:sym typeface="Times New Roman"/>
            </a:endParaRPr>
          </a:p>
          <a:p>
            <a:pPr indent="0" lvl="0" marL="457200" rtl="0" algn="l">
              <a:spcBef>
                <a:spcPts val="360"/>
              </a:spcBef>
              <a:spcAft>
                <a:spcPts val="0"/>
              </a:spcAft>
              <a:buNone/>
            </a:pPr>
            <a:r>
              <a:rPr lang="en" sz="1600">
                <a:latin typeface="Times New Roman"/>
                <a:ea typeface="Times New Roman"/>
                <a:cs typeface="Times New Roman"/>
                <a:sym typeface="Times New Roman"/>
              </a:rPr>
              <a:t>                               example:Bitcoin uses a 256 bits’ secure hash algorithm</a:t>
            </a:r>
            <a:endParaRPr sz="1600">
              <a:latin typeface="Times New Roman"/>
              <a:ea typeface="Times New Roman"/>
              <a:cs typeface="Times New Roman"/>
              <a:sym typeface="Times New Roman"/>
            </a:endParaRPr>
          </a:p>
          <a:p>
            <a:pPr indent="0" lvl="0" marL="457200" rtl="0" algn="l">
              <a:spcBef>
                <a:spcPts val="360"/>
              </a:spcBef>
              <a:spcAft>
                <a:spcPts val="0"/>
              </a:spcAft>
              <a:buNone/>
            </a:pPr>
            <a:r>
              <a:rPr lang="en" sz="1600">
                <a:latin typeface="Times New Roman"/>
                <a:ea typeface="Times New Roman"/>
                <a:cs typeface="Times New Roman"/>
                <a:sym typeface="Times New Roman"/>
              </a:rPr>
              <a:t>known as SHA-256 [25]. </a:t>
            </a:r>
            <a:endParaRPr sz="1600">
              <a:latin typeface="Times New Roman"/>
              <a:ea typeface="Times New Roman"/>
              <a:cs typeface="Times New Roman"/>
              <a:sym typeface="Times New Roman"/>
            </a:endParaRPr>
          </a:p>
          <a:p>
            <a:pPr indent="0" lvl="0" marL="457200" rtl="0" algn="l">
              <a:spcBef>
                <a:spcPts val="360"/>
              </a:spcBef>
              <a:spcAft>
                <a:spcPts val="0"/>
              </a:spcAft>
              <a:buClr>
                <a:schemeClr val="dk1"/>
              </a:buClr>
              <a:buSzPts val="1100"/>
              <a:buFont typeface="Arial"/>
              <a:buNone/>
            </a:pPr>
            <a:r>
              <a:rPr lang="en" sz="1600">
                <a:latin typeface="Times New Roman"/>
                <a:ea typeface="Times New Roman"/>
                <a:cs typeface="Times New Roman"/>
                <a:sym typeface="Times New Roman"/>
              </a:rPr>
              <a:t>                               It produce 256 bits or the 64 characters</a:t>
            </a:r>
            <a:endParaRPr sz="1600">
              <a:latin typeface="Times New Roman"/>
              <a:ea typeface="Times New Roman"/>
              <a:cs typeface="Times New Roman"/>
              <a:sym typeface="Times New Roman"/>
            </a:endParaRPr>
          </a:p>
          <a:p>
            <a:pPr indent="0" lvl="0" marL="457200" rtl="0" algn="l">
              <a:spcBef>
                <a:spcPts val="360"/>
              </a:spcBef>
              <a:spcAft>
                <a:spcPts val="0"/>
              </a:spcAft>
              <a:buNone/>
            </a:pPr>
            <a:r>
              <a:rPr lang="en" sz="1600">
                <a:latin typeface="Times New Roman"/>
                <a:ea typeface="Times New Roman"/>
                <a:cs typeface="Times New Roman"/>
                <a:sym typeface="Times New Roman"/>
              </a:rPr>
              <a:t>output called hash [26]. (</a:t>
            </a:r>
            <a:r>
              <a:rPr lang="en" sz="1300">
                <a:latin typeface="Times New Roman"/>
                <a:ea typeface="Times New Roman"/>
                <a:cs typeface="Times New Roman"/>
                <a:sym typeface="Times New Roman"/>
              </a:rPr>
              <a:t>ONE WAY FUNCTION,INPUT TO OUTPUT</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0" lvl="0" marL="0" rtl="0" algn="l">
              <a:spcBef>
                <a:spcPts val="360"/>
              </a:spcBef>
              <a:spcAft>
                <a:spcPts val="0"/>
              </a:spcAft>
              <a:buNone/>
            </a:pPr>
            <a:r>
              <a:rPr b="1" lang="en">
                <a:latin typeface="Times New Roman"/>
                <a:ea typeface="Times New Roman"/>
                <a:cs typeface="Times New Roman"/>
                <a:sym typeface="Times New Roman"/>
              </a:rPr>
              <a:t>IDENTITY</a:t>
            </a: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330200" lvl="0" marL="457200" rtl="0" algn="l">
              <a:spcBef>
                <a:spcPts val="360"/>
              </a:spcBef>
              <a:spcAft>
                <a:spcPts val="0"/>
              </a:spcAft>
              <a:buSzPts val="1600"/>
              <a:buFont typeface="Times New Roman"/>
              <a:buChar char="●"/>
            </a:pPr>
            <a:r>
              <a:rPr lang="en" sz="1600">
                <a:latin typeface="Times New Roman"/>
                <a:ea typeface="Times New Roman"/>
                <a:cs typeface="Times New Roman"/>
                <a:sym typeface="Times New Roman"/>
              </a:rPr>
              <a:t>  The transaction between the sender and the receiver is requested by the sender, and not by anyone else.</a:t>
            </a:r>
            <a:endParaRPr sz="1600">
              <a:latin typeface="Times New Roman"/>
              <a:ea typeface="Times New Roman"/>
              <a:cs typeface="Times New Roman"/>
              <a:sym typeface="Times New Roman"/>
            </a:endParaRPr>
          </a:p>
          <a:p>
            <a:pPr indent="0" lvl="0" marL="0" rtl="0" algn="l">
              <a:spcBef>
                <a:spcPts val="360"/>
              </a:spcBef>
              <a:spcAft>
                <a:spcPts val="0"/>
              </a:spcAft>
              <a:buNone/>
            </a:pPr>
            <a:r>
              <a:t/>
            </a:r>
            <a:endParaRPr sz="1600">
              <a:latin typeface="Times New Roman"/>
              <a:ea typeface="Times New Roman"/>
              <a:cs typeface="Times New Roman"/>
              <a:sym typeface="Times New Roman"/>
            </a:endParaRPr>
          </a:p>
          <a:p>
            <a:pPr indent="0" lvl="0" marL="0" rtl="0" algn="l">
              <a:spcBef>
                <a:spcPts val="36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3"/>
          <p:cNvPicPr preferRelativeResize="0"/>
          <p:nvPr/>
        </p:nvPicPr>
        <p:blipFill rotWithShape="1">
          <a:blip r:embed="rId3">
            <a:alphaModFix/>
          </a:blip>
          <a:srcRect b="0" l="0" r="0" t="0"/>
          <a:stretch/>
        </p:blipFill>
        <p:spPr>
          <a:xfrm>
            <a:off x="473646" y="265874"/>
            <a:ext cx="7888043" cy="3740382"/>
          </a:xfrm>
          <a:prstGeom prst="rect">
            <a:avLst/>
          </a:prstGeom>
          <a:noFill/>
          <a:ln>
            <a:noFill/>
          </a:ln>
        </p:spPr>
      </p:pic>
      <p:pic>
        <p:nvPicPr>
          <p:cNvPr descr="Line arrow: Clockwise curve with solid fill" id="178" name="Google Shape;178;p33"/>
          <p:cNvPicPr preferRelativeResize="0"/>
          <p:nvPr/>
        </p:nvPicPr>
        <p:blipFill rotWithShape="1">
          <a:blip r:embed="rId4">
            <a:alphaModFix/>
          </a:blip>
          <a:srcRect b="0" l="0" r="0" t="0"/>
          <a:stretch/>
        </p:blipFill>
        <p:spPr>
          <a:xfrm rot="6484449">
            <a:off x="3085203" y="-234603"/>
            <a:ext cx="2224992" cy="2224992"/>
          </a:xfrm>
          <a:prstGeom prst="rect">
            <a:avLst/>
          </a:prstGeom>
          <a:noFill/>
          <a:ln>
            <a:noFill/>
          </a:ln>
        </p:spPr>
      </p:pic>
      <p:graphicFrame>
        <p:nvGraphicFramePr>
          <p:cNvPr id="179" name="Google Shape;179;p33"/>
          <p:cNvGraphicFramePr/>
          <p:nvPr/>
        </p:nvGraphicFramePr>
        <p:xfrm>
          <a:off x="473646" y="2571750"/>
          <a:ext cx="3000000" cy="3000000"/>
        </p:xfrm>
        <a:graphic>
          <a:graphicData uri="http://schemas.openxmlformats.org/drawingml/2006/table">
            <a:tbl>
              <a:tblPr>
                <a:noFill/>
                <a:tableStyleId>{3C37FCA0-CDF3-45C6-A22E-89911D41BBFA}</a:tableStyleId>
              </a:tblPr>
              <a:tblGrid>
                <a:gridCol w="1039400"/>
              </a:tblGrid>
              <a:tr h="678000">
                <a:tc>
                  <a:txBody>
                    <a:bodyPr/>
                    <a:lstStyle/>
                    <a:p>
                      <a:pPr indent="0" lvl="0" marL="0" marR="0" rtl="0" algn="l">
                        <a:lnSpc>
                          <a:spcPct val="100000"/>
                        </a:lnSpc>
                        <a:spcBef>
                          <a:spcPts val="0"/>
                        </a:spcBef>
                        <a:spcAft>
                          <a:spcPts val="0"/>
                        </a:spcAft>
                        <a:buNone/>
                      </a:pPr>
                      <a:r>
                        <a:rPr lang="en" sz="1050" u="none" cap="none" strike="noStrike"/>
                        <a:t>Luigi-&gt; </a:t>
                      </a:r>
                      <a:r>
                        <a:rPr lang="en" sz="900" u="none" cap="none" strike="noStrike"/>
                        <a:t>3BTC GUNA</a:t>
                      </a:r>
                      <a:endParaRPr/>
                    </a:p>
                    <a:p>
                      <a:pPr indent="0" lvl="0" marL="0" marR="0" rtl="0" algn="l">
                        <a:lnSpc>
                          <a:spcPct val="100000"/>
                        </a:lnSpc>
                        <a:spcBef>
                          <a:spcPts val="0"/>
                        </a:spcBef>
                        <a:spcAft>
                          <a:spcPts val="0"/>
                        </a:spcAft>
                        <a:buNone/>
                      </a:pPr>
                      <a:r>
                        <a:rPr lang="en" sz="900" u="none" cap="none" strike="noStrike"/>
                        <a:t>GUNA: 6 LUIGI :2</a:t>
                      </a:r>
                      <a:endParaRPr/>
                    </a:p>
                    <a:p>
                      <a:pPr indent="0" lvl="0" marL="0" marR="0" rtl="0" algn="l">
                        <a:lnSpc>
                          <a:spcPct val="100000"/>
                        </a:lnSpc>
                        <a:spcBef>
                          <a:spcPts val="0"/>
                        </a:spcBef>
                        <a:spcAft>
                          <a:spcPts val="0"/>
                        </a:spcAft>
                        <a:buNone/>
                      </a:pPr>
                      <a:r>
                        <a:rPr lang="en" sz="900" u="none" cap="none" strike="noStrike"/>
                        <a:t>AYUSH:4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descr="A picture containing coin&#10;&#10;Description automatically generated" id="180" name="Google Shape;180;p33"/>
          <p:cNvPicPr preferRelativeResize="0"/>
          <p:nvPr/>
        </p:nvPicPr>
        <p:blipFill rotWithShape="1">
          <a:blip r:embed="rId5">
            <a:alphaModFix/>
          </a:blip>
          <a:srcRect b="0" l="0" r="0" t="0"/>
          <a:stretch/>
        </p:blipFill>
        <p:spPr>
          <a:xfrm>
            <a:off x="1334931" y="363944"/>
            <a:ext cx="430769" cy="430769"/>
          </a:xfrm>
          <a:prstGeom prst="rect">
            <a:avLst/>
          </a:prstGeom>
          <a:noFill/>
          <a:ln>
            <a:noFill/>
          </a:ln>
        </p:spPr>
      </p:pic>
      <p:graphicFrame>
        <p:nvGraphicFramePr>
          <p:cNvPr id="181" name="Google Shape;181;p33"/>
          <p:cNvGraphicFramePr/>
          <p:nvPr/>
        </p:nvGraphicFramePr>
        <p:xfrm>
          <a:off x="1755559" y="2577435"/>
          <a:ext cx="3000000" cy="3000000"/>
        </p:xfrm>
        <a:graphic>
          <a:graphicData uri="http://schemas.openxmlformats.org/drawingml/2006/table">
            <a:tbl>
              <a:tblPr>
                <a:noFill/>
                <a:tableStyleId>{3C37FCA0-CDF3-45C6-A22E-89911D41BBFA}</a:tableStyleId>
              </a:tblPr>
              <a:tblGrid>
                <a:gridCol w="1039400"/>
              </a:tblGrid>
              <a:tr h="678000">
                <a:tc>
                  <a:txBody>
                    <a:bodyPr/>
                    <a:lstStyle/>
                    <a:p>
                      <a:pPr indent="0" lvl="0" marL="0" marR="0" rtl="0" algn="l">
                        <a:lnSpc>
                          <a:spcPct val="100000"/>
                        </a:lnSpc>
                        <a:spcBef>
                          <a:spcPts val="0"/>
                        </a:spcBef>
                        <a:spcAft>
                          <a:spcPts val="0"/>
                        </a:spcAft>
                        <a:buNone/>
                      </a:pPr>
                      <a:r>
                        <a:rPr lang="en" sz="900" u="none" cap="none" strike="noStrike"/>
                        <a:t>AYUSH</a:t>
                      </a:r>
                      <a:r>
                        <a:rPr lang="en" sz="1050" u="none" cap="none" strike="noStrike"/>
                        <a:t>-&gt; </a:t>
                      </a:r>
                      <a:r>
                        <a:rPr lang="en" sz="900" u="none" cap="none" strike="noStrike"/>
                        <a:t>3BTC GUNA</a:t>
                      </a:r>
                      <a:endParaRPr/>
                    </a:p>
                    <a:p>
                      <a:pPr indent="0" lvl="0" marL="0" marR="0" rtl="0" algn="l">
                        <a:lnSpc>
                          <a:spcPct val="100000"/>
                        </a:lnSpc>
                        <a:spcBef>
                          <a:spcPts val="0"/>
                        </a:spcBef>
                        <a:spcAft>
                          <a:spcPts val="0"/>
                        </a:spcAft>
                        <a:buNone/>
                      </a:pPr>
                      <a:r>
                        <a:rPr lang="en" sz="900" u="none" cap="none" strike="noStrike"/>
                        <a:t>GUNA: 9 LUIGI :2</a:t>
                      </a:r>
                      <a:endParaRPr/>
                    </a:p>
                    <a:p>
                      <a:pPr indent="0" lvl="0" marL="0" marR="0" rtl="0" algn="l">
                        <a:lnSpc>
                          <a:spcPct val="100000"/>
                        </a:lnSpc>
                        <a:spcBef>
                          <a:spcPts val="0"/>
                        </a:spcBef>
                        <a:spcAft>
                          <a:spcPts val="0"/>
                        </a:spcAft>
                        <a:buNone/>
                      </a:pPr>
                      <a:r>
                        <a:rPr lang="en" sz="900" u="none" cap="none" strike="noStrike"/>
                        <a:t>AYUSH:1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pic>
        <p:nvPicPr>
          <p:cNvPr descr="Link with solid fill" id="182" name="Google Shape;182;p33"/>
          <p:cNvPicPr preferRelativeResize="0"/>
          <p:nvPr/>
        </p:nvPicPr>
        <p:blipFill rotWithShape="1">
          <a:blip r:embed="rId6">
            <a:alphaModFix/>
          </a:blip>
          <a:srcRect b="0" l="0" r="0" t="0"/>
          <a:stretch/>
        </p:blipFill>
        <p:spPr>
          <a:xfrm rot="-2633214">
            <a:off x="1511418" y="2836915"/>
            <a:ext cx="270244" cy="270244"/>
          </a:xfrm>
          <a:prstGeom prst="rect">
            <a:avLst/>
          </a:prstGeom>
          <a:noFill/>
          <a:ln>
            <a:noFill/>
          </a:ln>
        </p:spPr>
      </p:pic>
      <p:pic>
        <p:nvPicPr>
          <p:cNvPr id="183" name="Google Shape;183;p33"/>
          <p:cNvPicPr preferRelativeResize="0"/>
          <p:nvPr/>
        </p:nvPicPr>
        <p:blipFill rotWithShape="1">
          <a:blip r:embed="rId7">
            <a:alphaModFix/>
          </a:blip>
          <a:srcRect b="0" l="0" r="0" t="0"/>
          <a:stretch/>
        </p:blipFill>
        <p:spPr>
          <a:xfrm>
            <a:off x="5023287" y="3664125"/>
            <a:ext cx="2347163" cy="841321"/>
          </a:xfrm>
          <a:prstGeom prst="rect">
            <a:avLst/>
          </a:prstGeom>
          <a:noFill/>
          <a:ln>
            <a:noFill/>
          </a:ln>
        </p:spPr>
      </p:pic>
      <p:pic>
        <p:nvPicPr>
          <p:cNvPr id="184" name="Google Shape;184;p33"/>
          <p:cNvPicPr preferRelativeResize="0"/>
          <p:nvPr/>
        </p:nvPicPr>
        <p:blipFill rotWithShape="1">
          <a:blip r:embed="rId3">
            <a:alphaModFix/>
          </a:blip>
          <a:srcRect b="0" l="0" r="0" t="0"/>
          <a:stretch/>
        </p:blipFill>
        <p:spPr>
          <a:xfrm>
            <a:off x="473646" y="259296"/>
            <a:ext cx="7888043" cy="3740382"/>
          </a:xfrm>
          <a:prstGeom prst="rect">
            <a:avLst/>
          </a:prstGeom>
          <a:noFill/>
          <a:ln>
            <a:noFill/>
          </a:ln>
        </p:spPr>
      </p:pic>
      <p:pic>
        <p:nvPicPr>
          <p:cNvPr id="185" name="Google Shape;185;p33"/>
          <p:cNvPicPr preferRelativeResize="0"/>
          <p:nvPr/>
        </p:nvPicPr>
        <p:blipFill rotWithShape="1">
          <a:blip r:embed="rId7">
            <a:alphaModFix/>
          </a:blip>
          <a:srcRect b="0" l="0" r="0" t="0"/>
          <a:stretch/>
        </p:blipFill>
        <p:spPr>
          <a:xfrm>
            <a:off x="6781078" y="2011392"/>
            <a:ext cx="2347163" cy="841321"/>
          </a:xfrm>
          <a:prstGeom prst="rect">
            <a:avLst/>
          </a:prstGeom>
          <a:noFill/>
          <a:ln>
            <a:noFill/>
          </a:ln>
        </p:spPr>
      </p:pic>
      <p:pic>
        <p:nvPicPr>
          <p:cNvPr id="186" name="Google Shape;186;p33"/>
          <p:cNvPicPr preferRelativeResize="0"/>
          <p:nvPr/>
        </p:nvPicPr>
        <p:blipFill rotWithShape="1">
          <a:blip r:embed="rId3">
            <a:alphaModFix/>
          </a:blip>
          <a:srcRect b="-13520" l="0" r="-2385" t="0"/>
          <a:stretch/>
        </p:blipFill>
        <p:spPr>
          <a:xfrm>
            <a:off x="473650" y="259251"/>
            <a:ext cx="8076476" cy="4246200"/>
          </a:xfrm>
          <a:prstGeom prst="rect">
            <a:avLst/>
          </a:prstGeom>
          <a:noFill/>
          <a:ln>
            <a:noFill/>
          </a:ln>
        </p:spPr>
      </p:pic>
      <p:pic>
        <p:nvPicPr>
          <p:cNvPr descr="A picture containing coin&#10;&#10;Description automatically generated" id="187" name="Google Shape;187;p33"/>
          <p:cNvPicPr preferRelativeResize="0"/>
          <p:nvPr/>
        </p:nvPicPr>
        <p:blipFill rotWithShape="1">
          <a:blip r:embed="rId5">
            <a:alphaModFix/>
          </a:blip>
          <a:srcRect b="0" l="0" r="0" t="0"/>
          <a:stretch/>
        </p:blipFill>
        <p:spPr>
          <a:xfrm>
            <a:off x="7921752" y="265874"/>
            <a:ext cx="438017" cy="438017"/>
          </a:xfrm>
          <a:prstGeom prst="rect">
            <a:avLst/>
          </a:prstGeom>
          <a:noFill/>
          <a:ln>
            <a:noFill/>
          </a:ln>
        </p:spPr>
      </p:pic>
      <p:pic>
        <p:nvPicPr>
          <p:cNvPr id="188" name="Google Shape;188;p33"/>
          <p:cNvPicPr preferRelativeResize="0"/>
          <p:nvPr/>
        </p:nvPicPr>
        <p:blipFill rotWithShape="1">
          <a:blip r:embed="rId8">
            <a:alphaModFix/>
          </a:blip>
          <a:srcRect b="0" l="0" r="0" t="0"/>
          <a:stretch/>
        </p:blipFill>
        <p:spPr>
          <a:xfrm>
            <a:off x="4571585" y="2280643"/>
            <a:ext cx="432854" cy="432854"/>
          </a:xfrm>
          <a:prstGeom prst="rect">
            <a:avLst/>
          </a:prstGeom>
          <a:noFill/>
          <a:ln>
            <a:noFill/>
          </a:ln>
        </p:spPr>
      </p:pic>
      <p:pic>
        <p:nvPicPr>
          <p:cNvPr descr="Icon&#10;&#10;Description automatically generated with low confidence" id="189" name="Google Shape;189;p33"/>
          <p:cNvPicPr preferRelativeResize="0"/>
          <p:nvPr/>
        </p:nvPicPr>
        <p:blipFill rotWithShape="1">
          <a:blip r:embed="rId9">
            <a:alphaModFix/>
          </a:blip>
          <a:srcRect b="0" l="0" r="0" t="0"/>
          <a:stretch/>
        </p:blipFill>
        <p:spPr>
          <a:xfrm>
            <a:off x="1009230" y="252666"/>
            <a:ext cx="323781" cy="323781"/>
          </a:xfrm>
          <a:prstGeom prst="rect">
            <a:avLst/>
          </a:prstGeom>
          <a:noFill/>
          <a:ln>
            <a:noFill/>
          </a:ln>
        </p:spPr>
      </p:pic>
      <p:pic>
        <p:nvPicPr>
          <p:cNvPr descr="A black and white logo" id="190" name="Google Shape;190;p33"/>
          <p:cNvPicPr preferRelativeResize="0"/>
          <p:nvPr/>
        </p:nvPicPr>
        <p:blipFill rotWithShape="1">
          <a:blip r:embed="rId10">
            <a:alphaModFix/>
          </a:blip>
          <a:srcRect b="0" l="0" r="0" t="0"/>
          <a:stretch/>
        </p:blipFill>
        <p:spPr>
          <a:xfrm>
            <a:off x="7597976" y="152348"/>
            <a:ext cx="323775" cy="323775"/>
          </a:xfrm>
          <a:prstGeom prst="rect">
            <a:avLst/>
          </a:prstGeom>
          <a:noFill/>
          <a:ln>
            <a:noFill/>
          </a:ln>
        </p:spPr>
      </p:pic>
      <p:pic>
        <p:nvPicPr>
          <p:cNvPr id="191" name="Google Shape;191;p33"/>
          <p:cNvPicPr preferRelativeResize="0"/>
          <p:nvPr/>
        </p:nvPicPr>
        <p:blipFill>
          <a:blip r:embed="rId11">
            <a:alphaModFix/>
          </a:blip>
          <a:stretch>
            <a:fillRect/>
          </a:stretch>
        </p:blipFill>
        <p:spPr>
          <a:xfrm>
            <a:off x="3469375" y="1959000"/>
            <a:ext cx="382124" cy="4947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500"/>
                                        <p:tgtEl>
                                          <p:spTgt spid="186"/>
                                        </p:tgtEl>
                                        <p:attrNameLst>
                                          <p:attrName>ppt_w</p:attrName>
                                        </p:attrNameLst>
                                      </p:cBhvr>
                                      <p:tavLst>
                                        <p:tav fmla="" tm="0">
                                          <p:val>
                                            <p:strVal val="0"/>
                                          </p:val>
                                        </p:tav>
                                        <p:tav fmla="" tm="100000">
                                          <p:val>
                                            <p:strVal val="#ppt_w"/>
                                          </p:val>
                                        </p:tav>
                                      </p:tavLst>
                                    </p:anim>
                                    <p:anim calcmode="lin" valueType="num">
                                      <p:cBhvr additive="base">
                                        <p:cTn dur="500"/>
                                        <p:tgtEl>
                                          <p:spTgt spid="18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ppt_w</p:attrName>
                                        </p:attrNameLst>
                                      </p:cBhvr>
                                      <p:tavLst>
                                        <p:tav fmla="" tm="0">
                                          <p:val>
                                            <p:strVal val="0"/>
                                          </p:val>
                                        </p:tav>
                                        <p:tav fmla="" tm="100000">
                                          <p:val>
                                            <p:strVal val="#ppt_w"/>
                                          </p:val>
                                        </p:tav>
                                      </p:tavLst>
                                    </p:anim>
                                    <p:anim calcmode="lin" valueType="num">
                                      <p:cBhvr additive="base">
                                        <p:cTn dur="1000"/>
                                        <p:tgtEl>
                                          <p:spTgt spid="1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ppt_w</p:attrName>
                                        </p:attrNameLst>
                                      </p:cBhvr>
                                      <p:tavLst>
                                        <p:tav fmla="" tm="0">
                                          <p:val>
                                            <p:strVal val="0"/>
                                          </p:val>
                                        </p:tav>
                                        <p:tav fmla="" tm="100000">
                                          <p:val>
                                            <p:strVal val="#ppt_w"/>
                                          </p:val>
                                        </p:tav>
                                      </p:tavLst>
                                    </p:anim>
                                    <p:anim calcmode="lin" valueType="num">
                                      <p:cBhvr additive="base">
                                        <p:cTn dur="1000"/>
                                        <p:tgtEl>
                                          <p:spTgt spid="1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